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9"/>
  </p:notesMasterIdLst>
  <p:sldIdLst>
    <p:sldId id="395" r:id="rId5"/>
    <p:sldId id="257" r:id="rId6"/>
    <p:sldId id="258" r:id="rId7"/>
    <p:sldId id="445" r:id="rId8"/>
    <p:sldId id="446" r:id="rId9"/>
    <p:sldId id="444" r:id="rId10"/>
    <p:sldId id="261" r:id="rId11"/>
    <p:sldId id="292" r:id="rId12"/>
    <p:sldId id="435" r:id="rId13"/>
    <p:sldId id="265" r:id="rId14"/>
    <p:sldId id="399" r:id="rId15"/>
    <p:sldId id="400" r:id="rId16"/>
    <p:sldId id="401" r:id="rId17"/>
    <p:sldId id="436" r:id="rId18"/>
    <p:sldId id="273" r:id="rId19"/>
    <p:sldId id="406" r:id="rId20"/>
    <p:sldId id="429" r:id="rId21"/>
    <p:sldId id="431" r:id="rId22"/>
    <p:sldId id="432" r:id="rId23"/>
    <p:sldId id="437" r:id="rId24"/>
    <p:sldId id="438" r:id="rId25"/>
    <p:sldId id="298" r:id="rId26"/>
    <p:sldId id="413" r:id="rId27"/>
    <p:sldId id="414" r:id="rId28"/>
    <p:sldId id="412" r:id="rId29"/>
    <p:sldId id="415" r:id="rId30"/>
    <p:sldId id="405" r:id="rId31"/>
    <p:sldId id="416" r:id="rId32"/>
    <p:sldId id="420" r:id="rId33"/>
    <p:sldId id="421" r:id="rId34"/>
    <p:sldId id="417" r:id="rId35"/>
    <p:sldId id="418" r:id="rId36"/>
    <p:sldId id="422" r:id="rId37"/>
    <p:sldId id="419" r:id="rId38"/>
    <p:sldId id="423" r:id="rId39"/>
    <p:sldId id="410" r:id="rId40"/>
    <p:sldId id="439" r:id="rId41"/>
    <p:sldId id="440" r:id="rId42"/>
    <p:sldId id="441" r:id="rId43"/>
    <p:sldId id="407" r:id="rId44"/>
    <p:sldId id="425" r:id="rId45"/>
    <p:sldId id="433" r:id="rId46"/>
    <p:sldId id="426" r:id="rId47"/>
    <p:sldId id="294" r:id="rId48"/>
  </p:sldIdLst>
  <p:sldSz cx="13716000" cy="10287000"/>
  <p:notesSz cx="10287000" cy="18288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Malgun Gothic Semilight" panose="020B0502040204020203" pitchFamily="50" charset="-127"/>
      <p:regular r:id="rId54"/>
    </p:embeddedFont>
    <p:embeddedFont>
      <p:font typeface="나눔고딕 ExtraBold" panose="020D0904000000000000" pitchFamily="50" charset="-127"/>
      <p:bold r:id="rId55"/>
    </p:embeddedFon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주 은비" initials="주은" lastIdx="1" clrIdx="0">
    <p:extLst>
      <p:ext uri="{19B8F6BF-5375-455C-9EA6-DF929625EA0E}">
        <p15:presenceInfo xmlns:p15="http://schemas.microsoft.com/office/powerpoint/2012/main" userId="1695dc071b1628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639AC3"/>
    <a:srgbClr val="E7EDF1"/>
    <a:srgbClr val="A58C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63686" autoAdjust="0"/>
  </p:normalViewPr>
  <p:slideViewPr>
    <p:cSldViewPr snapToGrid="0">
      <p:cViewPr varScale="1">
        <p:scale>
          <a:sx n="51" d="100"/>
          <a:sy n="51" d="100"/>
        </p:scale>
        <p:origin x="820" y="44"/>
      </p:cViewPr>
      <p:guideLst>
        <p:guide orient="horz" pos="216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85FA9-F093-45A8-BB91-E9F3FA1D471E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2286000"/>
            <a:ext cx="82296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6DD63-CC11-441B-B1D9-07F967ACC0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5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8700" y="2286000"/>
            <a:ext cx="82296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6DD63-CC11-441B-B1D9-07F967ACC0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7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8700" y="2286000"/>
            <a:ext cx="82296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36DD63-CC11-441B-B1D9-07F967ACC0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33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8700" y="2286000"/>
            <a:ext cx="82296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      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6DD63-CC11-441B-B1D9-07F967ACC0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5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028700" y="2286000"/>
            <a:ext cx="8229600" cy="61722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        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6DD63-CC11-441B-B1D9-07F967ACC0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17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�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�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6763680"/>
            <a:ext cx="13716000" cy="352332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1147057"/>
            <a:ext cx="7074024" cy="528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673424" y="2875249"/>
            <a:ext cx="997356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b="1" spc="-225" dirty="0">
                <a:solidFill>
                  <a:schemeClr val="accent2">
                    <a:lumMod val="75000"/>
                  </a:schemeClr>
                </a:solidFill>
                <a:ea typeface="맑은 고딕" panose="020B0503020000020004" pitchFamily="50" charset="-127"/>
              </a:rPr>
              <a:t>SW</a:t>
            </a:r>
            <a:r>
              <a:rPr lang="ko-KR" altLang="en-US" sz="7500" b="1" spc="-225" dirty="0">
                <a:solidFill>
                  <a:schemeClr val="accent2">
                    <a:lumMod val="75000"/>
                  </a:schemeClr>
                </a:solidFill>
                <a:ea typeface="맑은 고딕" panose="020B0503020000020004" pitchFamily="50" charset="-127"/>
              </a:rPr>
              <a:t>개발</a:t>
            </a:r>
            <a:r>
              <a:rPr lang="en-US" altLang="ko-KR" sz="7500" b="1" spc="-225" dirty="0">
                <a:solidFill>
                  <a:schemeClr val="accent2">
                    <a:lumMod val="75000"/>
                  </a:schemeClr>
                </a:solidFill>
                <a:ea typeface="맑은 고딕" panose="020B0503020000020004" pitchFamily="50" charset="-127"/>
              </a:rPr>
              <a:t>/HW</a:t>
            </a:r>
            <a:r>
              <a:rPr lang="ko-KR" altLang="en-US" sz="7500" b="1" spc="-225" dirty="0">
                <a:solidFill>
                  <a:schemeClr val="accent2">
                    <a:lumMod val="75000"/>
                  </a:schemeClr>
                </a:solidFill>
                <a:ea typeface="맑은 고딕" panose="020B0503020000020004" pitchFamily="50" charset="-127"/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37520" y="5325921"/>
            <a:ext cx="8618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프로젝트 명 </a:t>
            </a:r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: </a:t>
            </a:r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스마트 항만 교통관제 시스템</a:t>
            </a:r>
            <a:endParaRPr lang="en-US" altLang="ko-KR" sz="3600" b="1" spc="-225" dirty="0">
              <a:solidFill>
                <a:srgbClr val="77787B"/>
              </a:solidFill>
              <a:ea typeface="맑은 고딕" panose="020B0503020000020004" pitchFamily="50" charset="-127"/>
            </a:endParaRPr>
          </a:p>
          <a:p>
            <a:pPr algn="ctr"/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사람</a:t>
            </a:r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항만</a:t>
            </a:r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선박</a:t>
            </a:r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컨테이너</a:t>
            </a:r>
            <a:r>
              <a:rPr lang="en-US" altLang="ko-KR" sz="3600" b="1" spc="-225" dirty="0">
                <a:solidFill>
                  <a:srgbClr val="77787B"/>
                </a:solidFill>
                <a:ea typeface="맑은 고딕" panose="020B0503020000020004" pitchFamily="50" charset="-127"/>
              </a:rPr>
              <a:t>)</a:t>
            </a:r>
          </a:p>
          <a:p>
            <a:endParaRPr lang="ko-KR" altLang="en-US" sz="3600" b="1" spc="-225" dirty="0">
              <a:solidFill>
                <a:srgbClr val="77787B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3594" y="250421"/>
            <a:ext cx="3288023" cy="900218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30887"/>
              <a:chOff x="683568" y="199273"/>
              <a:chExt cx="1584176" cy="430887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3916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내가 기획한 </a:t>
                </a:r>
                <a:r>
                  <a:rPr lang="en-US" altLang="ko-KR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ICT</a:t>
                </a:r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</a:t>
                </a:r>
                <a:endParaRPr lang="en-US" altLang="ko-KR" b="1" dirty="0">
                  <a:solidFill>
                    <a:srgbClr val="3B5A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세상을 바꾼다면</a:t>
                </a:r>
                <a:r>
                  <a:rPr lang="en-US" altLang="ko-KR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  <a:endParaRPr lang="ko-KR" altLang="en-US" b="1" dirty="0">
                  <a:solidFill>
                    <a:srgbClr val="3B5A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3753546" y="8852461"/>
            <a:ext cx="618610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2021. 10. 28</a:t>
            </a:r>
          </a:p>
        </p:txBody>
      </p:sp>
      <p:pic>
        <p:nvPicPr>
          <p:cNvPr id="17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347811AD-D379-40E0-8D88-652446F17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533" y="142353"/>
            <a:ext cx="1359269" cy="133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9760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8572" y="520162"/>
            <a:ext cx="7489014" cy="9245714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511587" y="3549147"/>
            <a:ext cx="9980258" cy="7534012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/>
            <a:endParaRPr lang="en-US" altLang="ko-KR" sz="1350" dirty="0">
              <a:ea typeface="맑은 고딕" panose="020B0503020000020004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7654" y="3771900"/>
            <a:ext cx="2863034" cy="212021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425" kern="0" spc="-90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03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123894E-0740-4BEF-908E-320C2D62C045}"/>
              </a:ext>
            </a:extLst>
          </p:cNvPr>
          <p:cNvSpPr txBox="1"/>
          <p:nvPr/>
        </p:nvSpPr>
        <p:spPr>
          <a:xfrm>
            <a:off x="6040030" y="4251780"/>
            <a:ext cx="9980258" cy="7517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700" kern="0" spc="75" dirty="0" err="1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아키텍쳐</a:t>
            </a:r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설계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88742-E3CA-438B-A6E5-353706E65F74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C9EB0A-CA08-45C9-9816-53E482D4BF7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0EA75D-130C-4A10-8E6D-32A789EFC387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0773FFD-BB19-42DA-B14A-8B79DE50D5B2}"/>
              </a:ext>
            </a:extLst>
          </p:cNvPr>
          <p:cNvSpPr txBox="1">
            <a:spLocks/>
          </p:cNvSpPr>
          <p:nvPr/>
        </p:nvSpPr>
        <p:spPr>
          <a:xfrm>
            <a:off x="485291" y="1039045"/>
            <a:ext cx="5348282" cy="427805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구성도</a:t>
            </a:r>
            <a:endParaRPr lang="ko-KR" altLang="en-US" sz="1575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53AD76-CD1D-4D89-A0BF-3CD24504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9FC0D211-4018-4E6B-91EB-34B44027776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745A47A-9EFD-45DD-9AF5-D3D68D27D94D}"/>
              </a:ext>
            </a:extLst>
          </p:cNvPr>
          <p:cNvSpPr txBox="1"/>
          <p:nvPr/>
        </p:nvSpPr>
        <p:spPr>
          <a:xfrm>
            <a:off x="914401" y="3633393"/>
            <a:ext cx="3397418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주제선정배경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B5BA8081-C4F8-4959-A980-563AC56AB2D7}"/>
              </a:ext>
            </a:extLst>
          </p:cNvPr>
          <p:cNvSpPr txBox="1"/>
          <p:nvPr/>
        </p:nvSpPr>
        <p:spPr>
          <a:xfrm>
            <a:off x="914400" y="6882468"/>
            <a:ext cx="6972300" cy="243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가설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0865DF4F-8EA0-46F2-B53F-2A48ADCF98AE}"/>
              </a:ext>
            </a:extLst>
          </p:cNvPr>
          <p:cNvGrpSpPr/>
          <p:nvPr/>
        </p:nvGrpSpPr>
        <p:grpSpPr>
          <a:xfrm>
            <a:off x="161256" y="-1272121"/>
            <a:ext cx="15544800" cy="598819"/>
            <a:chOff x="904202" y="1136869"/>
            <a:chExt cx="17886674" cy="798425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4963161B-5303-43E9-88C7-7A3B5049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10D368E6-8BB1-466B-B2EB-D604F8F0A617}"/>
              </a:ext>
            </a:extLst>
          </p:cNvPr>
          <p:cNvSpPr txBox="1"/>
          <p:nvPr/>
        </p:nvSpPr>
        <p:spPr>
          <a:xfrm>
            <a:off x="397504" y="-1202025"/>
            <a:ext cx="5301490" cy="3154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03. </a:t>
            </a:r>
            <a:r>
              <a:rPr lang="ko-KR" altLang="en-US" sz="2475" b="1" kern="0" spc="-225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아키텍쳐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설계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서비스 구성도</a:t>
            </a:r>
          </a:p>
          <a:p>
            <a:pPr algn="just"/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103120-16B3-4488-91FC-4779DA7C1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2" y="2211331"/>
            <a:ext cx="13012056" cy="6899327"/>
          </a:xfrm>
          <a:prstGeom prst="rect">
            <a:avLst/>
          </a:prstGeom>
        </p:spPr>
      </p:pic>
      <p:pic>
        <p:nvPicPr>
          <p:cNvPr id="16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E9DB4B67-4AB8-4941-BDC0-2E4710F2F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33151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88742-E3CA-438B-A6E5-353706E65F74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C9EB0A-CA08-45C9-9816-53E482D4BF7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0EA75D-130C-4A10-8E6D-32A789EFC387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0773FFD-BB19-42DA-B14A-8B79DE50D5B2}"/>
              </a:ext>
            </a:extLst>
          </p:cNvPr>
          <p:cNvSpPr txBox="1">
            <a:spLocks/>
          </p:cNvSpPr>
          <p:nvPr/>
        </p:nvSpPr>
        <p:spPr>
          <a:xfrm>
            <a:off x="485291" y="1039045"/>
            <a:ext cx="5348282" cy="427805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흐름도</a:t>
            </a:r>
            <a:endParaRPr lang="ko-KR" altLang="en-US" sz="1575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53AD76-CD1D-4D89-A0BF-3CD24504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9FC0D211-4018-4E6B-91EB-34B44027776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50766CCB-A02C-4CFC-BDDA-C5CE19D2BD59}"/>
              </a:ext>
            </a:extLst>
          </p:cNvPr>
          <p:cNvSpPr txBox="1"/>
          <p:nvPr/>
        </p:nvSpPr>
        <p:spPr>
          <a:xfrm>
            <a:off x="914401" y="3453295"/>
            <a:ext cx="3397418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주제선정배경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Object 22">
            <a:extLst>
              <a:ext uri="{FF2B5EF4-FFF2-40B4-BE49-F238E27FC236}">
                <a16:creationId xmlns:a16="http://schemas.microsoft.com/office/drawing/2014/main" id="{DDB042CD-6211-4529-8312-E370FE180235}"/>
              </a:ext>
            </a:extLst>
          </p:cNvPr>
          <p:cNvSpPr txBox="1"/>
          <p:nvPr/>
        </p:nvSpPr>
        <p:spPr>
          <a:xfrm>
            <a:off x="914400" y="6702370"/>
            <a:ext cx="6972300" cy="24375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가설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AF29489-BBA7-4A4E-9914-B3548B49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638" y="2734183"/>
            <a:ext cx="13384201" cy="5267981"/>
          </a:xfrm>
          <a:prstGeom prst="rect">
            <a:avLst/>
          </a:prstGeom>
        </p:spPr>
      </p:pic>
      <p:pic>
        <p:nvPicPr>
          <p:cNvPr id="16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1AC4FCBB-8508-4D33-8B01-73A48AD9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3405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88742-E3CA-438B-A6E5-353706E65F74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C9EB0A-CA08-45C9-9816-53E482D4BF7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0EA75D-130C-4A10-8E6D-32A789EFC387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0773FFD-BB19-42DA-B14A-8B79DE50D5B2}"/>
              </a:ext>
            </a:extLst>
          </p:cNvPr>
          <p:cNvSpPr txBox="1">
            <a:spLocks/>
          </p:cNvSpPr>
          <p:nvPr/>
        </p:nvSpPr>
        <p:spPr>
          <a:xfrm>
            <a:off x="485291" y="1039045"/>
            <a:ext cx="5348282" cy="427805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구성도</a:t>
            </a:r>
            <a:endParaRPr lang="ko-KR" altLang="en-US" sz="1575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53AD76-CD1D-4D89-A0BF-3CD24504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9FC0D211-4018-4E6B-91EB-34B44027776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061F84C-E1AB-4ED4-BDC1-F55148235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95692"/>
              </p:ext>
            </p:extLst>
          </p:nvPr>
        </p:nvGraphicFramePr>
        <p:xfrm>
          <a:off x="7591646" y="1601313"/>
          <a:ext cx="5719061" cy="7909356"/>
        </p:xfrm>
        <a:graphic>
          <a:graphicData uri="http://schemas.openxmlformats.org/drawingml/2006/table">
            <a:tbl>
              <a:tblPr/>
              <a:tblGrid>
                <a:gridCol w="143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2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62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 종류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연결 핀 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GP2Y0A02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Vout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GP2Y0A02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 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Vout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A1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8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GP2Y0A02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Vout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A2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8857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GP2Y0A02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588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Vout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A3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58857">
                <a:tc rowSpan="4">
                  <a:txBody>
                    <a:bodyPr/>
                    <a:lstStyle/>
                    <a:p>
                      <a:r>
                        <a:rPr lang="ko-KR" altLang="en-US" sz="1800" b="1" i="0" kern="120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아두이노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2.42</a:t>
                      </a:r>
                      <a:r>
                        <a:rPr lang="ko-KR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인치 </a:t>
                      </a:r>
                      <a:endParaRPr lang="en-US" altLang="ko-KR" sz="1800" b="1" i="0" kern="120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I2C OLED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트랜지스터와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454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3.3V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57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SDA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A4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457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SCL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A5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3186CD2C-BD7D-4674-8EDF-919B06B2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30" y="2790805"/>
            <a:ext cx="7123235" cy="556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FFB7CDC7-76D9-4559-9E95-C81313D7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957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88742-E3CA-438B-A6E5-353706E65F74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7C9EB0A-CA08-45C9-9816-53E482D4BF7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0EA75D-130C-4A10-8E6D-32A789EFC387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0773FFD-BB19-42DA-B14A-8B79DE50D5B2}"/>
              </a:ext>
            </a:extLst>
          </p:cNvPr>
          <p:cNvSpPr txBox="1">
            <a:spLocks/>
          </p:cNvSpPr>
          <p:nvPr/>
        </p:nvSpPr>
        <p:spPr>
          <a:xfrm>
            <a:off x="485291" y="1039045"/>
            <a:ext cx="5348282" cy="427805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센서 구성도</a:t>
            </a:r>
            <a:endParaRPr lang="ko-KR" altLang="en-US" sz="1575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453AD76-CD1D-4D89-A0BF-3CD24504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9FC0D211-4018-4E6B-91EB-34B44027776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92DD94-0A20-4F27-B32E-694046BDFC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54947"/>
              </p:ext>
            </p:extLst>
          </p:nvPr>
        </p:nvGraphicFramePr>
        <p:xfrm>
          <a:off x="7586292" y="1606241"/>
          <a:ext cx="5728655" cy="7857733"/>
        </p:xfrm>
        <a:graphic>
          <a:graphicData uri="http://schemas.openxmlformats.org/drawingml/2006/table">
            <a:tbl>
              <a:tblPr/>
              <a:tblGrid>
                <a:gridCol w="120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1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29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 종류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연결 핀 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Servo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pulse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9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Servo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3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pulse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11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293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Hc-sr04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아두이노의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trig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34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echo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293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Hc-sr04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VCC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5V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GND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129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trig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78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echo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 핀에 연결</a:t>
                      </a: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14" name="Picture 2" descr="C:\Users\김민지\OneDrive\바탕 화면\차단기JPG.png">
            <a:extLst>
              <a:ext uri="{FF2B5EF4-FFF2-40B4-BE49-F238E27FC236}">
                <a16:creationId xmlns:a16="http://schemas.microsoft.com/office/drawing/2014/main" id="{4E106030-9DB7-466B-AAAC-2095E87D5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5" r="24604"/>
          <a:stretch/>
        </p:blipFill>
        <p:spPr bwMode="auto">
          <a:xfrm>
            <a:off x="636534" y="2949639"/>
            <a:ext cx="6678666" cy="5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ED441B19-6EB9-4505-A2E8-41E460976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06518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8572" y="520162"/>
            <a:ext cx="7489014" cy="9245714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74416" y="3829050"/>
            <a:ext cx="2701972" cy="2291662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 defTabSz="685800">
              <a:defRPr/>
            </a:pPr>
            <a:r>
              <a:rPr lang="en-US" sz="16425" kern="0" spc="-90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888A545-1641-444A-B851-012C7EB1D97D}"/>
              </a:ext>
            </a:extLst>
          </p:cNvPr>
          <p:cNvSpPr txBox="1"/>
          <p:nvPr/>
        </p:nvSpPr>
        <p:spPr>
          <a:xfrm>
            <a:off x="6040030" y="4251780"/>
            <a:ext cx="9980258" cy="7517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기능설계</a:t>
            </a:r>
          </a:p>
        </p:txBody>
      </p:sp>
    </p:spTree>
    <p:extLst>
      <p:ext uri="{BB962C8B-B14F-4D97-AF65-F5344CB8AC3E}">
        <p14:creationId xmlns:p14="http://schemas.microsoft.com/office/powerpoint/2010/main" val="42647908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알고리즘 명세서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A97A017-5C48-4414-B70F-8A813F161F66}"/>
              </a:ext>
            </a:extLst>
          </p:cNvPr>
          <p:cNvGrpSpPr/>
          <p:nvPr/>
        </p:nvGrpSpPr>
        <p:grpSpPr>
          <a:xfrm>
            <a:off x="4980020" y="1051956"/>
            <a:ext cx="15544800" cy="598819"/>
            <a:chOff x="904202" y="1136869"/>
            <a:chExt cx="17886674" cy="798425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C82CE970-787C-478A-8E00-7135F94D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3255F95B-3457-4FB8-80C3-43637A10F1D7}"/>
              </a:ext>
            </a:extLst>
          </p:cNvPr>
          <p:cNvSpPr txBox="1"/>
          <p:nvPr/>
        </p:nvSpPr>
        <p:spPr>
          <a:xfrm>
            <a:off x="5216268" y="1143316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4BDC5FF-F753-454B-AAAA-D093E3004C39}"/>
              </a:ext>
            </a:extLst>
          </p:cNvPr>
          <p:cNvGrpSpPr/>
          <p:nvPr/>
        </p:nvGrpSpPr>
        <p:grpSpPr>
          <a:xfrm>
            <a:off x="1800890" y="2470632"/>
            <a:ext cx="10114220" cy="6784333"/>
            <a:chOff x="483784" y="1241266"/>
            <a:chExt cx="8136904" cy="528407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592446-4E0A-4DEF-8546-26FB59428750}"/>
                </a:ext>
              </a:extLst>
            </p:cNvPr>
            <p:cNvSpPr/>
            <p:nvPr/>
          </p:nvSpPr>
          <p:spPr>
            <a:xfrm>
              <a:off x="483784" y="1241266"/>
              <a:ext cx="1800200" cy="6480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ea typeface="맑은 고딕" panose="020B0503020000020004" pitchFamily="50" charset="-127"/>
                </a:rPr>
                <a:t>USER </a:t>
              </a:r>
              <a:r>
                <a:rPr lang="ko-KR" altLang="en-US" sz="1600" b="1" dirty="0">
                  <a:ea typeface="맑은 고딕" panose="020B0503020000020004" pitchFamily="50" charset="-127"/>
                </a:rPr>
                <a:t>클라이언트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8AD6697-B03E-45F3-B985-F8FEA804E0A0}"/>
                </a:ext>
              </a:extLst>
            </p:cNvPr>
            <p:cNvSpPr/>
            <p:nvPr/>
          </p:nvSpPr>
          <p:spPr>
            <a:xfrm>
              <a:off x="3652136" y="1241266"/>
              <a:ext cx="1800200" cy="6480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ea typeface="맑은 고딕" panose="020B0503020000020004" pitchFamily="50" charset="-127"/>
                </a:rPr>
                <a:t>웹 서버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6923802-6196-4020-BFDD-2FA292E893EF}"/>
                </a:ext>
              </a:extLst>
            </p:cNvPr>
            <p:cNvSpPr/>
            <p:nvPr/>
          </p:nvSpPr>
          <p:spPr>
            <a:xfrm>
              <a:off x="6820488" y="1241266"/>
              <a:ext cx="1800200" cy="64807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ea typeface="맑은 고딕" panose="020B0503020000020004" pitchFamily="50" charset="-127"/>
                </a:rPr>
                <a:t>카메라 클라이언트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96F6DB59-8583-4F70-B030-7DFA8BFFB85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1383884" y="1889338"/>
              <a:ext cx="0" cy="4636006"/>
            </a:xfrm>
            <a:prstGeom prst="line">
              <a:avLst/>
            </a:prstGeom>
            <a:ln>
              <a:solidFill>
                <a:srgbClr val="4BACC6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76FA3D-476E-4AF2-8AEA-0088D1201533}"/>
                </a:ext>
              </a:extLst>
            </p:cNvPr>
            <p:cNvCxnSpPr>
              <a:cxnSpLocks/>
            </p:cNvCxnSpPr>
            <p:nvPr/>
          </p:nvCxnSpPr>
          <p:spPr>
            <a:xfrm>
              <a:off x="4552236" y="1889338"/>
              <a:ext cx="0" cy="4636006"/>
            </a:xfrm>
            <a:prstGeom prst="line">
              <a:avLst/>
            </a:prstGeom>
            <a:ln>
              <a:solidFill>
                <a:srgbClr val="4BACC6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6C1921D2-CB5E-4ABB-AB7A-0D2FD69F64A8}"/>
                </a:ext>
              </a:extLst>
            </p:cNvPr>
            <p:cNvCxnSpPr>
              <a:cxnSpLocks/>
            </p:cNvCxnSpPr>
            <p:nvPr/>
          </p:nvCxnSpPr>
          <p:spPr>
            <a:xfrm>
              <a:off x="7745177" y="1889338"/>
              <a:ext cx="0" cy="4636006"/>
            </a:xfrm>
            <a:prstGeom prst="line">
              <a:avLst/>
            </a:prstGeom>
            <a:ln>
              <a:solidFill>
                <a:srgbClr val="4BACC6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13B62C9-4857-4741-84EF-B37396FD2FED}"/>
                </a:ext>
              </a:extLst>
            </p:cNvPr>
            <p:cNvCxnSpPr>
              <a:cxnSpLocks/>
            </p:cNvCxnSpPr>
            <p:nvPr/>
          </p:nvCxnSpPr>
          <p:spPr>
            <a:xfrm>
              <a:off x="1383884" y="3041466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CDCB5B0-F8DB-471A-8F3A-0E458E3B2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884" y="3473514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AC02BED-4485-4E36-9E3A-F4CF74D95B08}"/>
                </a:ext>
              </a:extLst>
            </p:cNvPr>
            <p:cNvCxnSpPr>
              <a:cxnSpLocks/>
            </p:cNvCxnSpPr>
            <p:nvPr/>
          </p:nvCxnSpPr>
          <p:spPr>
            <a:xfrm>
              <a:off x="1383884" y="4193594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108C0AE-A870-4B00-851F-AECF966269C8}"/>
                </a:ext>
              </a:extLst>
            </p:cNvPr>
            <p:cNvCxnSpPr>
              <a:cxnSpLocks/>
            </p:cNvCxnSpPr>
            <p:nvPr/>
          </p:nvCxnSpPr>
          <p:spPr>
            <a:xfrm>
              <a:off x="1383884" y="5633754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8C3C291-56CA-4AD9-8251-1DCAC4BF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3884" y="4625642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A42FA6-2A52-43E4-8DE4-713E504DE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9825" y="6088000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89DD8D2-725D-4E2D-B536-63E3096229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236" y="2537410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41440C8-9195-4668-A9AC-93FD0B5CF31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825" y="2681426"/>
              <a:ext cx="3168352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3195AF2-4522-47B7-A996-DB9B3601D360}"/>
                </a:ext>
              </a:extLst>
            </p:cNvPr>
            <p:cNvSpPr/>
            <p:nvPr/>
          </p:nvSpPr>
          <p:spPr>
            <a:xfrm>
              <a:off x="7263857" y="2907699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93FC525-4F22-4D92-B717-543248CB11E1}"/>
                </a:ext>
              </a:extLst>
            </p:cNvPr>
            <p:cNvSpPr/>
            <p:nvPr/>
          </p:nvSpPr>
          <p:spPr>
            <a:xfrm>
              <a:off x="7263857" y="3057423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BAF17B3-CDEC-4C8D-A454-915DAB81C112}"/>
                </a:ext>
              </a:extLst>
            </p:cNvPr>
            <p:cNvSpPr/>
            <p:nvPr/>
          </p:nvSpPr>
          <p:spPr>
            <a:xfrm>
              <a:off x="7263857" y="3207147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A012255-2993-4F38-AEB1-A1706E902C0E}"/>
                </a:ext>
              </a:extLst>
            </p:cNvPr>
            <p:cNvSpPr/>
            <p:nvPr/>
          </p:nvSpPr>
          <p:spPr>
            <a:xfrm>
              <a:off x="7263857" y="3337897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D029E5D-4427-4CA8-8DB8-6CD94CD790E5}"/>
                </a:ext>
              </a:extLst>
            </p:cNvPr>
            <p:cNvSpPr/>
            <p:nvPr/>
          </p:nvSpPr>
          <p:spPr>
            <a:xfrm>
              <a:off x="7263857" y="3487621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7B997FC-FB21-4FDB-B54D-BD794F269DEF}"/>
                </a:ext>
              </a:extLst>
            </p:cNvPr>
            <p:cNvSpPr/>
            <p:nvPr/>
          </p:nvSpPr>
          <p:spPr>
            <a:xfrm>
              <a:off x="7263857" y="3637345"/>
              <a:ext cx="83418" cy="834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23AE8B-C29C-4258-B70C-456CE9924B8A}"/>
                </a:ext>
              </a:extLst>
            </p:cNvPr>
            <p:cNvSpPr txBox="1"/>
            <p:nvPr/>
          </p:nvSpPr>
          <p:spPr>
            <a:xfrm>
              <a:off x="2187386" y="2699174"/>
              <a:ext cx="1608763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맑은 고딕" panose="020B0503020000020004" pitchFamily="50" charset="-127"/>
                </a:rPr>
                <a:t>주차장 현황 요청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101BBF7-A8F9-4EEB-9858-D029639FE9AA}"/>
                </a:ext>
              </a:extLst>
            </p:cNvPr>
            <p:cNvCxnSpPr/>
            <p:nvPr/>
          </p:nvCxnSpPr>
          <p:spPr>
            <a:xfrm>
              <a:off x="4552236" y="3041466"/>
              <a:ext cx="324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090D014-0AED-4315-B605-1CBC313B6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825" y="3473514"/>
              <a:ext cx="29944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0A5192B-5DA7-4F80-8FEE-ECBFD97256BB}"/>
                </a:ext>
              </a:extLst>
            </p:cNvPr>
            <p:cNvCxnSpPr/>
            <p:nvPr/>
          </p:nvCxnSpPr>
          <p:spPr>
            <a:xfrm>
              <a:off x="4876272" y="3041466"/>
              <a:ext cx="0" cy="4113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4ED12237-6958-4B2B-80CC-5C654BEA8A6E}"/>
                </a:ext>
              </a:extLst>
            </p:cNvPr>
            <p:cNvCxnSpPr/>
            <p:nvPr/>
          </p:nvCxnSpPr>
          <p:spPr>
            <a:xfrm>
              <a:off x="4543588" y="4193594"/>
              <a:ext cx="324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10294F5-DD74-4B8F-BF1B-3BC163CB65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8177" y="4625642"/>
              <a:ext cx="29944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2131CD86-069B-4B70-84DD-76B3C24E6F30}"/>
                </a:ext>
              </a:extLst>
            </p:cNvPr>
            <p:cNvCxnSpPr/>
            <p:nvPr/>
          </p:nvCxnSpPr>
          <p:spPr>
            <a:xfrm>
              <a:off x="4867624" y="4193594"/>
              <a:ext cx="0" cy="4113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2AA9412-647A-46A7-8B39-DCC5ACFA5184}"/>
                </a:ext>
              </a:extLst>
            </p:cNvPr>
            <p:cNvCxnSpPr/>
            <p:nvPr/>
          </p:nvCxnSpPr>
          <p:spPr>
            <a:xfrm>
              <a:off x="4552236" y="5633754"/>
              <a:ext cx="3240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6F110D9C-99D1-40F0-B677-9A7D0A9CF5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6825" y="6065802"/>
              <a:ext cx="299447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0FD5C65-4F1D-465B-B2F6-83DED19C0885}"/>
                </a:ext>
              </a:extLst>
            </p:cNvPr>
            <p:cNvCxnSpPr/>
            <p:nvPr/>
          </p:nvCxnSpPr>
          <p:spPr>
            <a:xfrm>
              <a:off x="4876272" y="5633754"/>
              <a:ext cx="0" cy="4113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028189-416F-4894-838D-865FFD810C4A}"/>
                </a:ext>
              </a:extLst>
            </p:cNvPr>
            <p:cNvSpPr txBox="1"/>
            <p:nvPr/>
          </p:nvSpPr>
          <p:spPr>
            <a:xfrm>
              <a:off x="4846803" y="3073489"/>
              <a:ext cx="1982069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ea typeface="맑은 고딕" panose="020B0503020000020004" pitchFamily="50" charset="-127"/>
                </a:rPr>
                <a:t>ParkingState</a:t>
              </a:r>
              <a:r>
                <a:rPr lang="en-US" altLang="ko-KR" sz="1400" dirty="0">
                  <a:ea typeface="맑은 고딕" panose="020B0503020000020004" pitchFamily="50" charset="-127"/>
                </a:rPr>
                <a:t>(model)</a:t>
              </a:r>
              <a:endParaRPr lang="ko-KR" altLang="en-US" sz="1400" dirty="0"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ECC23FE-0CEC-4C25-AD1D-81100EB96516}"/>
                </a:ext>
              </a:extLst>
            </p:cNvPr>
            <p:cNvSpPr txBox="1"/>
            <p:nvPr/>
          </p:nvSpPr>
          <p:spPr>
            <a:xfrm>
              <a:off x="2006994" y="3863620"/>
              <a:ext cx="2256837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맑은 고딕" panose="020B0503020000020004" pitchFamily="50" charset="-127"/>
                </a:rPr>
                <a:t>컨테이너 작업현황 요청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C18EBD-CABB-4A1F-A47C-7FECA305E5ED}"/>
                </a:ext>
              </a:extLst>
            </p:cNvPr>
            <p:cNvSpPr txBox="1"/>
            <p:nvPr/>
          </p:nvSpPr>
          <p:spPr>
            <a:xfrm>
              <a:off x="2187386" y="5325977"/>
              <a:ext cx="1608763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a typeface="맑은 고딕" panose="020B0503020000020004" pitchFamily="50" charset="-127"/>
                </a:rPr>
                <a:t>주차장 현황 요청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2F5F464-602F-4AB8-980B-2546DCCD5BB6}"/>
                </a:ext>
              </a:extLst>
            </p:cNvPr>
            <p:cNvSpPr txBox="1"/>
            <p:nvPr/>
          </p:nvSpPr>
          <p:spPr>
            <a:xfrm>
              <a:off x="4843809" y="4225618"/>
              <a:ext cx="1982069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ea typeface="맑은 고딕" panose="020B0503020000020004" pitchFamily="50" charset="-127"/>
                </a:rPr>
                <a:t>ContainerState</a:t>
              </a:r>
              <a:r>
                <a:rPr lang="en-US" altLang="ko-KR" sz="1400" dirty="0">
                  <a:ea typeface="맑은 고딕" panose="020B0503020000020004" pitchFamily="50" charset="-127"/>
                </a:rPr>
                <a:t>(model)</a:t>
              </a:r>
              <a:endParaRPr lang="ko-KR" altLang="en-US" sz="1400" dirty="0"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733BBE-14B3-4B0D-B5A8-24EFF4F66E62}"/>
                </a:ext>
              </a:extLst>
            </p:cNvPr>
            <p:cNvSpPr txBox="1"/>
            <p:nvPr/>
          </p:nvSpPr>
          <p:spPr>
            <a:xfrm>
              <a:off x="4859310" y="5685524"/>
              <a:ext cx="1982069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ea typeface="맑은 고딕" panose="020B0503020000020004" pitchFamily="50" charset="-127"/>
                </a:rPr>
                <a:t>ParkingState</a:t>
              </a:r>
              <a:r>
                <a:rPr lang="en-US" altLang="ko-KR" sz="1400" dirty="0">
                  <a:ea typeface="맑은 고딕" panose="020B0503020000020004" pitchFamily="50" charset="-127"/>
                </a:rPr>
                <a:t>(model)</a:t>
              </a:r>
              <a:endParaRPr lang="ko-KR" altLang="en-US" sz="1400" dirty="0"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3F1343-2CFF-428A-A1F1-C389D53406EF}"/>
                </a:ext>
              </a:extLst>
            </p:cNvPr>
            <p:cNvSpPr txBox="1"/>
            <p:nvPr/>
          </p:nvSpPr>
          <p:spPr>
            <a:xfrm>
              <a:off x="5295763" y="2177371"/>
              <a:ext cx="1608763" cy="239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ea typeface="맑은 고딕" panose="020B0503020000020004" pitchFamily="50" charset="-127"/>
                </a:rPr>
                <a:t>Json.dumps</a:t>
              </a:r>
              <a:r>
                <a:rPr lang="en-US" altLang="ko-KR" sz="1400" dirty="0">
                  <a:ea typeface="맑은 고딕" panose="020B0503020000020004" pitchFamily="50" charset="-127"/>
                </a:rPr>
                <a:t>(</a:t>
              </a:r>
              <a:r>
                <a:rPr lang="en-US" altLang="ko-KR" sz="1400" dirty="0" err="1">
                  <a:ea typeface="맑은 고딕" panose="020B0503020000020004" pitchFamily="50" charset="-127"/>
                </a:rPr>
                <a:t>datas</a:t>
              </a:r>
              <a:r>
                <a:rPr lang="en-US" altLang="ko-KR" sz="1400" dirty="0">
                  <a:ea typeface="맑은 고딕" panose="020B0503020000020004" pitchFamily="50" charset="-127"/>
                </a:rPr>
                <a:t>)</a:t>
              </a:r>
              <a:endParaRPr lang="ko-KR" altLang="en-US" sz="1400" dirty="0">
                <a:ea typeface="맑은 고딕" panose="020B0503020000020004" pitchFamily="50" charset="-127"/>
              </a:endParaRPr>
            </a:p>
          </p:txBody>
        </p:sp>
      </p:grpSp>
      <p:pic>
        <p:nvPicPr>
          <p:cNvPr id="57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8BA5FF32-4501-49ED-AD26-B6F3F865D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4605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알고리즘 명세서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A97A017-5C48-4414-B70F-8A813F161F66}"/>
              </a:ext>
            </a:extLst>
          </p:cNvPr>
          <p:cNvGrpSpPr/>
          <p:nvPr/>
        </p:nvGrpSpPr>
        <p:grpSpPr>
          <a:xfrm>
            <a:off x="4980016" y="1051957"/>
            <a:ext cx="15544800" cy="598819"/>
            <a:chOff x="904202" y="1136869"/>
            <a:chExt cx="17886674" cy="798425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C82CE970-787C-478A-8E00-7135F94D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3255F95B-3457-4FB8-80C3-43637A10F1D7}"/>
              </a:ext>
            </a:extLst>
          </p:cNvPr>
          <p:cNvSpPr txBox="1"/>
          <p:nvPr/>
        </p:nvSpPr>
        <p:spPr>
          <a:xfrm>
            <a:off x="5216264" y="1143317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응용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주차면 검출 알고리즘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BC338177-61A7-4012-9E2F-A9EA77CB0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91" y="2549460"/>
            <a:ext cx="11887819" cy="6628037"/>
          </a:xfrm>
          <a:prstGeom prst="rect">
            <a:avLst/>
          </a:prstGeom>
        </p:spPr>
      </p:pic>
      <p:pic>
        <p:nvPicPr>
          <p:cNvPr id="20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2054CD9F-6CBC-408B-80EC-F0223103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5938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알고리즘 명세서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A97A017-5C48-4414-B70F-8A813F161F66}"/>
              </a:ext>
            </a:extLst>
          </p:cNvPr>
          <p:cNvGrpSpPr/>
          <p:nvPr/>
        </p:nvGrpSpPr>
        <p:grpSpPr>
          <a:xfrm>
            <a:off x="4980015" y="1051959"/>
            <a:ext cx="15544800" cy="598819"/>
            <a:chOff x="904202" y="1136869"/>
            <a:chExt cx="17886674" cy="798425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C82CE970-787C-478A-8E00-7135F94D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3255F95B-3457-4FB8-80C3-43637A10F1D7}"/>
              </a:ext>
            </a:extLst>
          </p:cNvPr>
          <p:cNvSpPr txBox="1"/>
          <p:nvPr/>
        </p:nvSpPr>
        <p:spPr>
          <a:xfrm>
            <a:off x="5216263" y="1143319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알고리즘 상세 설명서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주차선 인식 알고리즘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C3914C-A311-4DAE-894E-F55003BDA679}"/>
              </a:ext>
            </a:extLst>
          </p:cNvPr>
          <p:cNvSpPr/>
          <p:nvPr/>
        </p:nvSpPr>
        <p:spPr>
          <a:xfrm>
            <a:off x="6858000" y="5004826"/>
            <a:ext cx="67905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이미지를 바이너리 이미지로 변환한다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</a:t>
            </a:r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컨투어를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트리 계층으로 수집한다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수집한 </a:t>
            </a:r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중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부모 노드가 있는 것들 즉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외곽이 아닌 것들만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나타낸다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D2F2A4-8031-4B13-AADA-0FD3C083E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2" t="5107" r="8102" b="9931"/>
          <a:stretch/>
        </p:blipFill>
        <p:spPr>
          <a:xfrm>
            <a:off x="636534" y="2739078"/>
            <a:ext cx="5866517" cy="63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9840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기능 흐름도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EE75A0-0618-4599-BE2D-15FA206DDE80}"/>
              </a:ext>
            </a:extLst>
          </p:cNvPr>
          <p:cNvGrpSpPr/>
          <p:nvPr/>
        </p:nvGrpSpPr>
        <p:grpSpPr>
          <a:xfrm>
            <a:off x="584956" y="2597825"/>
            <a:ext cx="12534139" cy="6331155"/>
            <a:chOff x="2619384" y="2210852"/>
            <a:chExt cx="12962106" cy="657967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66D5A85-83E1-4461-A2D6-949716C5866C}"/>
                </a:ext>
              </a:extLst>
            </p:cNvPr>
            <p:cNvSpPr/>
            <p:nvPr/>
          </p:nvSpPr>
          <p:spPr>
            <a:xfrm>
              <a:off x="2619384" y="2210852"/>
              <a:ext cx="6437490" cy="65796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b="1" dirty="0">
                <a:solidFill>
                  <a:schemeClr val="tx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35AAC0-54FC-4100-8A55-04224212865A}"/>
                </a:ext>
              </a:extLst>
            </p:cNvPr>
            <p:cNvSpPr/>
            <p:nvPr/>
          </p:nvSpPr>
          <p:spPr>
            <a:xfrm>
              <a:off x="9144000" y="2210852"/>
              <a:ext cx="6437490" cy="657967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b="1" dirty="0">
                <a:solidFill>
                  <a:schemeClr val="tx1"/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4F0F19F9-7724-43FC-BA57-97346E646BD7}"/>
                </a:ext>
              </a:extLst>
            </p:cNvPr>
            <p:cNvSpPr/>
            <p:nvPr/>
          </p:nvSpPr>
          <p:spPr>
            <a:xfrm>
              <a:off x="2675595" y="2767236"/>
              <a:ext cx="419733" cy="359697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b="1" dirty="0">
                  <a:ea typeface="맑은 고딕" panose="020B0503020000020004" pitchFamily="50" charset="-127"/>
                </a:rPr>
                <a:t>1</a:t>
              </a:r>
              <a:endParaRPr lang="ko-KR" altLang="en-US" sz="2700" b="1" dirty="0"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48F755C0-E6C3-41D9-81F4-0CF2B47E0810}"/>
                </a:ext>
              </a:extLst>
            </p:cNvPr>
            <p:cNvSpPr/>
            <p:nvPr/>
          </p:nvSpPr>
          <p:spPr>
            <a:xfrm>
              <a:off x="6023967" y="2767236"/>
              <a:ext cx="419733" cy="359697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b="1" dirty="0">
                  <a:ea typeface="맑은 고딕" panose="020B0503020000020004" pitchFamily="50" charset="-127"/>
                </a:rPr>
                <a:t>2</a:t>
              </a:r>
              <a:endParaRPr lang="ko-KR" altLang="en-US" sz="2700" b="1" dirty="0"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24F9AF-C514-4457-AD79-D444D6C966E6}"/>
                </a:ext>
              </a:extLst>
            </p:cNvPr>
            <p:cNvSpPr txBox="1"/>
            <p:nvPr/>
          </p:nvSpPr>
          <p:spPr>
            <a:xfrm>
              <a:off x="9252012" y="3295970"/>
              <a:ext cx="61566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센서를 이용하여 다가오는 차량의 정보를 받는다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 </a:t>
              </a:r>
            </a:p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차량의 거리가 일정 거리 이하일 때 모터를 움직여 차단기를 열어준다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</a:t>
              </a:r>
            </a:p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일정한 시간이 지난 뒤 다시 차단기를 닫아준다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  <a:p>
              <a:pPr marL="514350" indent="-514350">
                <a:buFont typeface="+mj-ea"/>
                <a:buAutoNum type="circleNumDbPlain"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1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항목으로 돌아가 다시 실행한다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45" name="순서도: 연결자 44">
              <a:extLst>
                <a:ext uri="{FF2B5EF4-FFF2-40B4-BE49-F238E27FC236}">
                  <a16:creationId xmlns:a16="http://schemas.microsoft.com/office/drawing/2014/main" id="{AB22E442-AD48-491E-81CE-E8A0FDB23553}"/>
                </a:ext>
              </a:extLst>
            </p:cNvPr>
            <p:cNvSpPr/>
            <p:nvPr/>
          </p:nvSpPr>
          <p:spPr>
            <a:xfrm>
              <a:off x="9280552" y="5538869"/>
              <a:ext cx="419733" cy="359697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b="1" dirty="0">
                  <a:ea typeface="맑은 고딕" panose="020B0503020000020004" pitchFamily="50" charset="-127"/>
                </a:rPr>
                <a:t>2</a:t>
              </a:r>
              <a:endParaRPr lang="ko-KR" altLang="en-US" sz="2700" b="1" dirty="0"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3C158-D039-49EA-9753-E774C6724ED3}"/>
                </a:ext>
              </a:extLst>
            </p:cNvPr>
            <p:cNvSpPr txBox="1"/>
            <p:nvPr/>
          </p:nvSpPr>
          <p:spPr>
            <a:xfrm>
              <a:off x="9254791" y="5963730"/>
              <a:ext cx="615668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적외선 센서를 이용하여 일정거리 안에 자동차의 유무를 판단한다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</a:t>
              </a:r>
            </a:p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차량이 일정거리 이하에 위치하고 있다면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1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차량이 위치하고 있지 않다면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0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을 반환한다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</a:t>
              </a:r>
            </a:p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반환한 값을 데이터로 변환한다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</a:t>
              </a:r>
            </a:p>
            <a:p>
              <a:pPr marL="514350" indent="-514350">
                <a:buFont typeface="+mj-ea"/>
                <a:buAutoNum type="circleNumDbPlain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변환한 데이터를 </a:t>
              </a:r>
              <a:r>
                <a:rPr lang="en-US" altLang="ko-KR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oled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를 이용하여 주차 여부를 나타낸 뒤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1~4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의 과정들을 계속 반복한다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. </a:t>
              </a:r>
            </a:p>
          </p:txBody>
        </p: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FBE577CE-2FA4-4257-AD8B-75FBF0F5B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424" y="3523247"/>
              <a:ext cx="2797970" cy="4088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6AAE8FA-6C14-4A58-93C7-ABBB6D4A3A28}"/>
                </a:ext>
              </a:extLst>
            </p:cNvPr>
            <p:cNvCxnSpPr/>
            <p:nvPr/>
          </p:nvCxnSpPr>
          <p:spPr>
            <a:xfrm>
              <a:off x="8396736" y="7659849"/>
              <a:ext cx="21074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30F040-11D6-48BE-8DDE-EC82608D9252}"/>
                </a:ext>
              </a:extLst>
            </p:cNvPr>
            <p:cNvGrpSpPr/>
            <p:nvPr/>
          </p:nvGrpSpPr>
          <p:grpSpPr>
            <a:xfrm>
              <a:off x="5865541" y="3523247"/>
              <a:ext cx="2703838" cy="4517528"/>
              <a:chOff x="5903641" y="3542297"/>
              <a:chExt cx="2703838" cy="4517528"/>
            </a:xfrm>
          </p:grpSpPr>
          <p:sp>
            <p:nvSpPr>
              <p:cNvPr id="50" name="Rectangle 41">
                <a:extLst>
                  <a:ext uri="{FF2B5EF4-FFF2-40B4-BE49-F238E27FC236}">
                    <a16:creationId xmlns:a16="http://schemas.microsoft.com/office/drawing/2014/main" id="{D33B12D8-E91E-4027-93D6-80A880FB3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4868" y="3542297"/>
                <a:ext cx="2159793" cy="464345"/>
              </a:xfrm>
              <a:prstGeom prst="rect">
                <a:avLst/>
              </a:prstGeom>
              <a:noFill/>
              <a:ln w="6350" algn="ctr">
                <a:solidFill>
                  <a:srgbClr val="00264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4000" tIns="54000" rIns="54000" bIns="54000" anchor="ctr"/>
              <a:lstStyle/>
              <a:p>
                <a:pPr algn="ctr" defTabSz="1371600">
                  <a:defRPr/>
                </a:pPr>
                <a:r>
                  <a:rPr lang="ko-KR" altLang="en-US" sz="1500" kern="0" dirty="0">
                    <a:latin typeface="맑은 고딕" pitchFamily="50" charset="-127"/>
                    <a:ea typeface="맑은 고딕" pitchFamily="50" charset="-127"/>
                  </a:rPr>
                  <a:t>프로그램 실행</a:t>
                </a:r>
              </a:p>
            </p:txBody>
          </p:sp>
          <p:sp>
            <p:nvSpPr>
              <p:cNvPr id="51" name="순서도: 판단 50">
                <a:extLst>
                  <a:ext uri="{FF2B5EF4-FFF2-40B4-BE49-F238E27FC236}">
                    <a16:creationId xmlns:a16="http://schemas.microsoft.com/office/drawing/2014/main" id="{156AF456-141D-4CC1-B2E9-96C80A2B9492}"/>
                  </a:ext>
                </a:extLst>
              </p:cNvPr>
              <p:cNvSpPr/>
              <p:nvPr/>
            </p:nvSpPr>
            <p:spPr>
              <a:xfrm>
                <a:off x="5903641" y="4559092"/>
                <a:ext cx="2377691" cy="535781"/>
              </a:xfrm>
              <a:prstGeom prst="flowChartDecision">
                <a:avLst/>
              </a:prstGeom>
              <a:solidFill>
                <a:srgbClr val="FFFFE9"/>
              </a:solidFill>
              <a:ln w="3175" cap="flat" cmpd="sng" algn="ctr">
                <a:solidFill>
                  <a:srgbClr val="00264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1371600">
                  <a:defRPr/>
                </a:pPr>
                <a:r>
                  <a:rPr lang="ko-KR" altLang="en-US" sz="1500" kern="0" dirty="0">
                    <a:latin typeface="맑은 고딕" pitchFamily="50" charset="-127"/>
                    <a:ea typeface="맑은 고딕" pitchFamily="50" charset="-127"/>
                  </a:rPr>
                  <a:t>차량의 유무 확인</a:t>
                </a: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50AE06E9-6C55-41A4-A1CC-2F6D34022E4C}"/>
                  </a:ext>
                </a:extLst>
              </p:cNvPr>
              <p:cNvCxnSpPr/>
              <p:nvPr/>
            </p:nvCxnSpPr>
            <p:spPr>
              <a:xfrm rot="5400000">
                <a:off x="6864487" y="4287629"/>
                <a:ext cx="540545" cy="238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264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B3CC343A-7D7D-485A-97D1-2B0DF96B7086}"/>
                  </a:ext>
                </a:extLst>
              </p:cNvPr>
              <p:cNvCxnSpPr/>
              <p:nvPr/>
            </p:nvCxnSpPr>
            <p:spPr>
              <a:xfrm rot="5400000">
                <a:off x="6879965" y="5367526"/>
                <a:ext cx="538163" cy="238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264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54" name="꺾인 연결선 42">
                <a:extLst>
                  <a:ext uri="{FF2B5EF4-FFF2-40B4-BE49-F238E27FC236}">
                    <a16:creationId xmlns:a16="http://schemas.microsoft.com/office/drawing/2014/main" id="{6F6B9E8F-CA1F-46EB-BCE2-74120265B27B}"/>
                  </a:ext>
                </a:extLst>
              </p:cNvPr>
              <p:cNvCxnSpPr>
                <a:endCxn id="50" idx="3"/>
              </p:cNvCxnSpPr>
              <p:nvPr/>
            </p:nvCxnSpPr>
            <p:spPr>
              <a:xfrm rot="16200000" flipV="1">
                <a:off x="6493381" y="5545752"/>
                <a:ext cx="3885380" cy="342816"/>
              </a:xfrm>
              <a:prstGeom prst="bentConnector2">
                <a:avLst/>
              </a:prstGeom>
              <a:noFill/>
              <a:ln w="9525" cap="flat" cmpd="sng" algn="ctr">
                <a:solidFill>
                  <a:srgbClr val="00264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940901-2DE9-4A27-91D4-0A09C2A1D439}"/>
                  </a:ext>
                </a:extLst>
              </p:cNvPr>
              <p:cNvSpPr/>
              <p:nvPr/>
            </p:nvSpPr>
            <p:spPr>
              <a:xfrm>
                <a:off x="6020472" y="5637797"/>
                <a:ext cx="2387202" cy="9419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5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차량의 주차 여부와 관련된 센서 값을 데이터로 변환 </a:t>
                </a:r>
                <a:endParaRPr lang="en-US" altLang="ko-KR" sz="15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9A4696B2-A2EC-48A6-84B3-85DC1403CA04}"/>
                  </a:ext>
                </a:extLst>
              </p:cNvPr>
              <p:cNvCxnSpPr/>
              <p:nvPr/>
            </p:nvCxnSpPr>
            <p:spPr>
              <a:xfrm rot="5400000">
                <a:off x="6940714" y="6847621"/>
                <a:ext cx="538163" cy="238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264C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D9562F6-34B5-4357-9AA1-BA4F46A2D6D5}"/>
                  </a:ext>
                </a:extLst>
              </p:cNvPr>
              <p:cNvSpPr/>
              <p:nvPr/>
            </p:nvSpPr>
            <p:spPr>
              <a:xfrm>
                <a:off x="6020472" y="7117892"/>
                <a:ext cx="2387202" cy="9419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ko-KR" altLang="en-US" sz="15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변환된 데이터를 </a:t>
                </a:r>
                <a:r>
                  <a:rPr lang="en-US" altLang="ko-KR" sz="1500" kern="0" dirty="0" err="1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oled</a:t>
                </a:r>
                <a:r>
                  <a:rPr lang="ko-KR" altLang="en-US" sz="15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를</a:t>
                </a:r>
                <a:r>
                  <a:rPr lang="en-US" altLang="ko-KR" sz="15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ko-KR" altLang="en-US" sz="1500" kern="0" dirty="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rPr>
                  <a:t>이용하여 나타냄</a:t>
                </a:r>
                <a:endParaRPr lang="en-US" altLang="ko-KR" sz="1500" kern="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8" name="순서도: 연결자 57">
              <a:extLst>
                <a:ext uri="{FF2B5EF4-FFF2-40B4-BE49-F238E27FC236}">
                  <a16:creationId xmlns:a16="http://schemas.microsoft.com/office/drawing/2014/main" id="{D6606967-7E33-4CFD-9797-E95BEFA6195F}"/>
                </a:ext>
              </a:extLst>
            </p:cNvPr>
            <p:cNvSpPr/>
            <p:nvPr/>
          </p:nvSpPr>
          <p:spPr>
            <a:xfrm>
              <a:off x="9285945" y="2881536"/>
              <a:ext cx="419733" cy="359697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b="1" dirty="0">
                  <a:ea typeface="맑은 고딕" panose="020B0503020000020004" pitchFamily="50" charset="-127"/>
                </a:rPr>
                <a:t>1</a:t>
              </a:r>
              <a:endParaRPr lang="ko-KR" altLang="en-US" sz="2700" b="1" dirty="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1001">
            <a:extLst>
              <a:ext uri="{FF2B5EF4-FFF2-40B4-BE49-F238E27FC236}">
                <a16:creationId xmlns:a16="http://schemas.microsoft.com/office/drawing/2014/main" id="{9F9C042D-AC38-415A-8268-1F38AD56A90E}"/>
              </a:ext>
            </a:extLst>
          </p:cNvPr>
          <p:cNvGrpSpPr/>
          <p:nvPr/>
        </p:nvGrpSpPr>
        <p:grpSpPr>
          <a:xfrm>
            <a:off x="5001286" y="1051959"/>
            <a:ext cx="15544800" cy="598819"/>
            <a:chOff x="904202" y="1136869"/>
            <a:chExt cx="17886674" cy="798425"/>
          </a:xfrm>
        </p:grpSpPr>
        <p:pic>
          <p:nvPicPr>
            <p:cNvPr id="60" name="Object 2">
              <a:extLst>
                <a:ext uri="{FF2B5EF4-FFF2-40B4-BE49-F238E27FC236}">
                  <a16:creationId xmlns:a16="http://schemas.microsoft.com/office/drawing/2014/main" id="{E98BB527-CD30-4CDD-A9A9-9E0C83468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61" name="Object 9">
            <a:extLst>
              <a:ext uri="{FF2B5EF4-FFF2-40B4-BE49-F238E27FC236}">
                <a16:creationId xmlns:a16="http://schemas.microsoft.com/office/drawing/2014/main" id="{808318ED-D018-4167-9BA8-0A4C829B46CD}"/>
              </a:ext>
            </a:extLst>
          </p:cNvPr>
          <p:cNvSpPr txBox="1"/>
          <p:nvPr/>
        </p:nvSpPr>
        <p:spPr>
          <a:xfrm>
            <a:off x="5237534" y="1143319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(HW) </a:t>
            </a:r>
          </a:p>
        </p:txBody>
      </p:sp>
      <p:pic>
        <p:nvPicPr>
          <p:cNvPr id="3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14A71BE6-4400-4C3E-AB33-7025708B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269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850566" y="2045041"/>
            <a:ext cx="1429427" cy="1331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01</a:t>
            </a:r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cs typeface="여기어때 잘난체 OTF" pitchFamily="34" charset="0"/>
              </a:rPr>
              <a:t>  </a:t>
            </a:r>
            <a:endParaRPr lang="en-US" sz="1350" dirty="0"/>
          </a:p>
        </p:txBody>
      </p:sp>
      <p:sp>
        <p:nvSpPr>
          <p:cNvPr id="8" name="Object 8"/>
          <p:cNvSpPr txBox="1"/>
          <p:nvPr/>
        </p:nvSpPr>
        <p:spPr>
          <a:xfrm>
            <a:off x="8414824" y="3543526"/>
            <a:ext cx="5554952" cy="428561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/>
            <a:r>
              <a:rPr lang="ko-KR" altLang="en-US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/>
                <a:cs typeface="에스코어 드림 5" pitchFamily="34" charset="0"/>
              </a:rPr>
              <a:t>요구사항 분석</a:t>
            </a:r>
            <a:endParaRPr lang="en-US" altLang="ko-KR" sz="4050" kern="0" spc="-75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5616" y="2321314"/>
            <a:ext cx="5295648" cy="428561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/>
            <a:r>
              <a:rPr lang="ko-KR" altLang="en-US" sz="4050" kern="0" spc="-75" dirty="0">
                <a:solidFill>
                  <a:srgbClr val="4E4D55"/>
                </a:solidFill>
                <a:latin typeface="나눔고딕 ExtraBold"/>
                <a:ea typeface="나눔고딕 ExtraBold"/>
              </a:rPr>
              <a:t>환경분석</a:t>
            </a:r>
            <a:endParaRPr lang="en-US" sz="4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7247" y="2040824"/>
            <a:ext cx="5660897" cy="1491392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/>
            <a:r>
              <a:rPr lang="en-US" sz="7200" kern="0" spc="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CONTENTS</a:t>
            </a:r>
            <a:endParaRPr lang="en-US" sz="7200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5664" y="3276130"/>
            <a:ext cx="5753301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19455" y="3242265"/>
            <a:ext cx="1439110" cy="1331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02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9455" y="4492691"/>
            <a:ext cx="1460538" cy="1331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03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19455" y="5743117"/>
            <a:ext cx="1461641" cy="13317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04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98899DD6-6EBE-4002-9F95-6CC9528C1964}"/>
              </a:ext>
            </a:extLst>
          </p:cNvPr>
          <p:cNvSpPr txBox="1"/>
          <p:nvPr/>
        </p:nvSpPr>
        <p:spPr>
          <a:xfrm>
            <a:off x="8439294" y="4841822"/>
            <a:ext cx="5554952" cy="428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50" kern="0" spc="-75" dirty="0" err="1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아키텍쳐</a:t>
            </a:r>
            <a:r>
              <a:rPr lang="ko-KR" altLang="en-US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설계</a:t>
            </a:r>
            <a:endParaRPr lang="en-US" sz="4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46486445-1A4B-42A1-B687-EB487D9C00D5}"/>
              </a:ext>
            </a:extLst>
          </p:cNvPr>
          <p:cNvSpPr txBox="1"/>
          <p:nvPr/>
        </p:nvSpPr>
        <p:spPr>
          <a:xfrm>
            <a:off x="8439295" y="6055898"/>
            <a:ext cx="5945744" cy="4570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에스코어 드림 5" pitchFamily="34" charset="0"/>
              </a:rPr>
              <a:t>기능설계</a:t>
            </a:r>
            <a:endParaRPr lang="en-US" altLang="ko-KR" sz="4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8F971D7F-54CE-4AC9-A388-8E27DC91FA11}"/>
              </a:ext>
            </a:extLst>
          </p:cNvPr>
          <p:cNvSpPr txBox="1"/>
          <p:nvPr/>
        </p:nvSpPr>
        <p:spPr>
          <a:xfrm>
            <a:off x="6819781" y="6959253"/>
            <a:ext cx="1427024" cy="127004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7800" kern="0" spc="-75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05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BA29BF6A-AC5F-4EC6-8A10-A0E909A5DB76}"/>
              </a:ext>
            </a:extLst>
          </p:cNvPr>
          <p:cNvSpPr txBox="1"/>
          <p:nvPr/>
        </p:nvSpPr>
        <p:spPr>
          <a:xfrm>
            <a:off x="8405005" y="7268445"/>
            <a:ext cx="5945744" cy="45709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에스코어 드림 5" pitchFamily="34" charset="0"/>
              </a:rPr>
              <a:t>개발</a:t>
            </a:r>
            <a:r>
              <a:rPr lang="en-US" altLang="ko-KR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에스코어 드림 5" pitchFamily="34" charset="0"/>
              </a:rPr>
              <a:t>/</a:t>
            </a:r>
            <a:r>
              <a:rPr lang="ko-KR" altLang="en-US" sz="4050" kern="0" spc="-75" dirty="0">
                <a:solidFill>
                  <a:srgbClr val="4E4D55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에스코어 드림 5" pitchFamily="34" charset="0"/>
              </a:rPr>
              <a:t>구현</a:t>
            </a:r>
            <a:endParaRPr lang="en-US" altLang="ko-KR" sz="4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래픽 2" descr="운송 단색으로 채워진">
            <a:extLst>
              <a:ext uri="{FF2B5EF4-FFF2-40B4-BE49-F238E27FC236}">
                <a16:creationId xmlns:a16="http://schemas.microsoft.com/office/drawing/2014/main" id="{709D1BE6-9383-4B78-A4BA-7B5B02E80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6372" y="3506520"/>
            <a:ext cx="4635843" cy="463584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기능 흐름도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A97A017-5C48-4414-B70F-8A813F161F66}"/>
              </a:ext>
            </a:extLst>
          </p:cNvPr>
          <p:cNvGrpSpPr/>
          <p:nvPr/>
        </p:nvGrpSpPr>
        <p:grpSpPr>
          <a:xfrm>
            <a:off x="5001286" y="1051959"/>
            <a:ext cx="15544800" cy="598819"/>
            <a:chOff x="904202" y="1136869"/>
            <a:chExt cx="17886674" cy="798425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C82CE970-787C-478A-8E00-7135F94D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3255F95B-3457-4FB8-80C3-43637A10F1D7}"/>
              </a:ext>
            </a:extLst>
          </p:cNvPr>
          <p:cNvSpPr txBox="1"/>
          <p:nvPr/>
        </p:nvSpPr>
        <p:spPr>
          <a:xfrm>
            <a:off x="5237534" y="1143319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(HW) 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0D72B9C-3861-4776-840A-B723BA111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309681"/>
              </p:ext>
            </p:extLst>
          </p:nvPr>
        </p:nvGraphicFramePr>
        <p:xfrm>
          <a:off x="222118" y="3484632"/>
          <a:ext cx="13273160" cy="65280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73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3B5AA8"/>
                          </a:solidFill>
                          <a:ea typeface="맑은 고딕" panose="020B0503020000020004" pitchFamily="50" charset="-127"/>
                        </a:rPr>
                        <a:t>기능 흐름도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760">
                <a:tc>
                  <a:txBody>
                    <a:bodyPr/>
                    <a:lstStyle/>
                    <a:p>
                      <a:pPr latinLnBrk="1"/>
                      <a:endParaRPr lang="en-US" altLang="ko-KR" sz="1500" dirty="0"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4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2400" b="1" dirty="0"/>
                    </a:p>
                    <a:p>
                      <a:pPr latinLnBrk="1"/>
                      <a:endParaRPr lang="en-US" altLang="ko-KR" sz="1500" dirty="0"/>
                    </a:p>
                    <a:p>
                      <a:pPr latinLnBrk="1"/>
                      <a:endParaRPr lang="en-US" altLang="ko-KR" sz="2400" dirty="0"/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AutoShape 85">
            <a:extLst>
              <a:ext uri="{FF2B5EF4-FFF2-40B4-BE49-F238E27FC236}">
                <a16:creationId xmlns:a16="http://schemas.microsoft.com/office/drawing/2014/main" id="{DD381545-5360-421F-804A-1F4659E8A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715" y="4270198"/>
            <a:ext cx="5292588" cy="5243411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5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Rectangle 41">
            <a:extLst>
              <a:ext uri="{FF2B5EF4-FFF2-40B4-BE49-F238E27FC236}">
                <a16:creationId xmlns:a16="http://schemas.microsoft.com/office/drawing/2014/main" id="{730EBD20-6E95-44A2-AB7D-AEE105789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1075" y="4672765"/>
            <a:ext cx="2159793" cy="464345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54000" tIns="54000" rIns="54000" bIns="54000" anchor="ctr"/>
          <a:lstStyle/>
          <a:p>
            <a:pPr algn="ctr" defTabSz="1371600">
              <a:defRPr/>
            </a:pPr>
            <a:r>
              <a:rPr lang="ko-KR" altLang="en-US" sz="1500" kern="0" dirty="0"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C96A3BFB-5657-4387-9268-5A8FF2FE34E5}"/>
              </a:ext>
            </a:extLst>
          </p:cNvPr>
          <p:cNvSpPr/>
          <p:nvPr/>
        </p:nvSpPr>
        <p:spPr>
          <a:xfrm>
            <a:off x="5629848" y="5689559"/>
            <a:ext cx="2377691" cy="535781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algn="ctr" defTabSz="1371600">
              <a:defRPr/>
            </a:pPr>
            <a:r>
              <a:rPr lang="ko-KR" altLang="en-US" sz="1500" kern="0" dirty="0">
                <a:latin typeface="맑은 고딕" pitchFamily="50" charset="-127"/>
                <a:ea typeface="맑은 고딕" pitchFamily="50" charset="-127"/>
              </a:rPr>
              <a:t>차량의 유무 확인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A4BDD65-F471-4733-9DB4-7AFD1A24B898}"/>
              </a:ext>
            </a:extLst>
          </p:cNvPr>
          <p:cNvCxnSpPr/>
          <p:nvPr/>
        </p:nvCxnSpPr>
        <p:spPr>
          <a:xfrm rot="5400000">
            <a:off x="6590694" y="5418097"/>
            <a:ext cx="540545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1877D2-AAF4-4EC6-814D-4A4B9C273CAA}"/>
              </a:ext>
            </a:extLst>
          </p:cNvPr>
          <p:cNvCxnSpPr/>
          <p:nvPr/>
        </p:nvCxnSpPr>
        <p:spPr>
          <a:xfrm rot="5400000">
            <a:off x="6606172" y="6497993"/>
            <a:ext cx="538163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" name="꺾인 연결선 88">
            <a:extLst>
              <a:ext uri="{FF2B5EF4-FFF2-40B4-BE49-F238E27FC236}">
                <a16:creationId xmlns:a16="http://schemas.microsoft.com/office/drawing/2014/main" id="{75D5919B-2E88-44ED-A2EC-9C255B86E1DD}"/>
              </a:ext>
            </a:extLst>
          </p:cNvPr>
          <p:cNvCxnSpPr>
            <a:endCxn id="25" idx="3"/>
          </p:cNvCxnSpPr>
          <p:nvPr/>
        </p:nvCxnSpPr>
        <p:spPr>
          <a:xfrm rot="16200000" flipV="1">
            <a:off x="6219588" y="6676220"/>
            <a:ext cx="3885380" cy="342816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1F02E2D8-C67D-4777-8147-0DCA63037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56348"/>
              </p:ext>
            </p:extLst>
          </p:nvPr>
        </p:nvGraphicFramePr>
        <p:xfrm>
          <a:off x="222118" y="2382438"/>
          <a:ext cx="13298503" cy="1146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1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71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프로그램 </a:t>
                      </a:r>
                      <a:r>
                        <a:rPr kumimoji="1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ID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Arduino1.8.15</a:t>
                      </a:r>
                      <a:endParaRPr lang="ko-KR" altLang="en-US" sz="15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3B5AA8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프로그램 명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차량의 주차여부 확인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3B5AA8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작성일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2021.08.14</a:t>
                      </a:r>
                      <a:endParaRPr lang="ko-KR" altLang="en-US" sz="1500" b="1" dirty="0">
                        <a:solidFill>
                          <a:srgbClr val="3B5AA8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solidFill>
                            <a:srgbClr val="3B5AA8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Page</a:t>
                      </a:r>
                      <a:endParaRPr lang="ko-KR" altLang="en-US" sz="1500" b="1" dirty="0">
                        <a:solidFill>
                          <a:srgbClr val="3B5AA8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kern="1200" dirty="0">
                          <a:solidFill>
                            <a:srgbClr val="3B5AA8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1</a:t>
                      </a:r>
                      <a:endParaRPr lang="ko-KR" altLang="en-US" sz="1500" b="1" kern="1200" dirty="0">
                        <a:solidFill>
                          <a:srgbClr val="3B5AA8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3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개요</a:t>
                      </a:r>
                      <a:endParaRPr kumimoji="1" lang="en-US" altLang="ko-KR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챠랑의</a:t>
                      </a:r>
                      <a:r>
                        <a:rPr lang="ko-KR" altLang="en-US" sz="15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여부를 확인하고 차량의 주차정보를</a:t>
                      </a:r>
                      <a:r>
                        <a:rPr lang="ko-KR" altLang="en-US" sz="1500" baseline="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</a:t>
                      </a:r>
                      <a:r>
                        <a:rPr lang="en-US" altLang="ko-KR" sz="1500" baseline="0" dirty="0" err="1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oled</a:t>
                      </a:r>
                      <a:r>
                        <a:rPr lang="ko-KR" altLang="en-US" sz="1500" baseline="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에 나타내는 역할</a:t>
                      </a:r>
                      <a:endParaRPr lang="ko-KR" altLang="en-US" sz="15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solidFill>
                            <a:srgbClr val="3B5AA8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김민지</a:t>
                      </a:r>
                    </a:p>
                  </a:txBody>
                  <a:tcPr marL="137160" marR="137160" marT="68580" marB="6858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987B54-B6A8-4DF9-959F-6815E42830DA}"/>
              </a:ext>
            </a:extLst>
          </p:cNvPr>
          <p:cNvSpPr/>
          <p:nvPr/>
        </p:nvSpPr>
        <p:spPr>
          <a:xfrm>
            <a:off x="11153600" y="1981847"/>
            <a:ext cx="2356626" cy="357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실무 산출물 형식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C01BA57-2817-470D-A4C4-37E76F4C4412}"/>
              </a:ext>
            </a:extLst>
          </p:cNvPr>
          <p:cNvCxnSpPr/>
          <p:nvPr/>
        </p:nvCxnSpPr>
        <p:spPr>
          <a:xfrm>
            <a:off x="8122943" y="8790317"/>
            <a:ext cx="210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6AA0A-A56D-4FBB-B39A-56D7C3EC7827}"/>
              </a:ext>
            </a:extLst>
          </p:cNvPr>
          <p:cNvSpPr/>
          <p:nvPr/>
        </p:nvSpPr>
        <p:spPr>
          <a:xfrm>
            <a:off x="5746679" y="6768265"/>
            <a:ext cx="2387202" cy="94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5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차량의 주차여부와 관련된 센서 값을 데이터로 변환</a:t>
            </a:r>
            <a:endParaRPr lang="en-US" altLang="ko-KR" sz="15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2259B4F-3F2B-4FF9-B389-EBF2B089A5E4}"/>
              </a:ext>
            </a:extLst>
          </p:cNvPr>
          <p:cNvCxnSpPr/>
          <p:nvPr/>
        </p:nvCxnSpPr>
        <p:spPr>
          <a:xfrm rot="5400000">
            <a:off x="6666921" y="7978088"/>
            <a:ext cx="538163" cy="2381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741311-BE35-4F7F-9D22-7757D581932A}"/>
              </a:ext>
            </a:extLst>
          </p:cNvPr>
          <p:cNvSpPr/>
          <p:nvPr/>
        </p:nvSpPr>
        <p:spPr>
          <a:xfrm>
            <a:off x="5746679" y="8248360"/>
            <a:ext cx="2387202" cy="941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5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변환된 데이터를 </a:t>
            </a:r>
            <a:r>
              <a:rPr lang="en-US" altLang="ko-KR" sz="1500" kern="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oled</a:t>
            </a:r>
            <a:r>
              <a:rPr lang="ko-KR" altLang="en-US" sz="15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en-US" altLang="ko-KR" sz="15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5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이용하여 나타냄</a:t>
            </a:r>
            <a:endParaRPr lang="en-US" altLang="ko-KR" sz="15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CACD57CE-1C40-4041-B661-21506417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2005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D3CEAA5-60E7-43EC-8B37-6D0ED5C26D19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2CB11C-E674-44CC-A198-8ABCBEE2B07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0767DE-7B92-4655-A162-7A170DF31242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제목 12">
            <a:extLst>
              <a:ext uri="{FF2B5EF4-FFF2-40B4-BE49-F238E27FC236}">
                <a16:creationId xmlns:a16="http://schemas.microsoft.com/office/drawing/2014/main" id="{A9E8F41C-E3A2-412F-ADBB-EEB51AF69083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320480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기능 흐름도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8C7173-8F06-4DBD-B913-D92BB7F1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막힌 원호 15">
            <a:extLst>
              <a:ext uri="{FF2B5EF4-FFF2-40B4-BE49-F238E27FC236}">
                <a16:creationId xmlns:a16="http://schemas.microsoft.com/office/drawing/2014/main" id="{26E2E5DD-380C-448F-90DF-75D097384DB3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4A97A017-5C48-4414-B70F-8A813F161F66}"/>
              </a:ext>
            </a:extLst>
          </p:cNvPr>
          <p:cNvGrpSpPr/>
          <p:nvPr/>
        </p:nvGrpSpPr>
        <p:grpSpPr>
          <a:xfrm>
            <a:off x="5001286" y="1051959"/>
            <a:ext cx="15544800" cy="598819"/>
            <a:chOff x="904202" y="1136869"/>
            <a:chExt cx="17886674" cy="798425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C82CE970-787C-478A-8E00-7135F94D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3255F95B-3457-4FB8-80C3-43637A10F1D7}"/>
              </a:ext>
            </a:extLst>
          </p:cNvPr>
          <p:cNvSpPr txBox="1"/>
          <p:nvPr/>
        </p:nvSpPr>
        <p:spPr>
          <a:xfrm>
            <a:off x="5237534" y="1143319"/>
            <a:ext cx="5905924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 설계도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631CFC4-C7EB-4C23-BEB4-9AFF9FE571DE}"/>
              </a:ext>
            </a:extLst>
          </p:cNvPr>
          <p:cNvSpPr/>
          <p:nvPr/>
        </p:nvSpPr>
        <p:spPr>
          <a:xfrm>
            <a:off x="2080890" y="5498157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3B1E81-41C0-4286-8228-66C95DF0B360}"/>
              </a:ext>
            </a:extLst>
          </p:cNvPr>
          <p:cNvSpPr txBox="1"/>
          <p:nvPr/>
        </p:nvSpPr>
        <p:spPr>
          <a:xfrm>
            <a:off x="2080890" y="5498157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적외선 센서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225EE-9B79-40FF-A8BD-9F08984C3326}"/>
              </a:ext>
            </a:extLst>
          </p:cNvPr>
          <p:cNvSpPr/>
          <p:nvPr/>
        </p:nvSpPr>
        <p:spPr>
          <a:xfrm>
            <a:off x="2080890" y="6146229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821355-9893-4880-AC10-2B1A21E73E5D}"/>
              </a:ext>
            </a:extLst>
          </p:cNvPr>
          <p:cNvSpPr txBox="1"/>
          <p:nvPr/>
        </p:nvSpPr>
        <p:spPr>
          <a:xfrm>
            <a:off x="2080890" y="6146229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적외선 센서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A6A083-2D61-484F-AA2C-DE199DE52C9E}"/>
              </a:ext>
            </a:extLst>
          </p:cNvPr>
          <p:cNvSpPr/>
          <p:nvPr/>
        </p:nvSpPr>
        <p:spPr>
          <a:xfrm>
            <a:off x="2059485" y="6808239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98E5FC-FDAF-42EE-B379-7F66A31B240B}"/>
              </a:ext>
            </a:extLst>
          </p:cNvPr>
          <p:cNvSpPr txBox="1"/>
          <p:nvPr/>
        </p:nvSpPr>
        <p:spPr>
          <a:xfrm>
            <a:off x="2038080" y="6808239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적외선 센서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0A35F3-BD56-45A6-9F61-607F65F34272}"/>
              </a:ext>
            </a:extLst>
          </p:cNvPr>
          <p:cNvSpPr/>
          <p:nvPr/>
        </p:nvSpPr>
        <p:spPr>
          <a:xfrm>
            <a:off x="2059485" y="7456311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730FBF-FC8D-4B20-8675-D760EF130E06}"/>
              </a:ext>
            </a:extLst>
          </p:cNvPr>
          <p:cNvSpPr txBox="1"/>
          <p:nvPr/>
        </p:nvSpPr>
        <p:spPr>
          <a:xfrm>
            <a:off x="2059485" y="7456311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적외선 센서</a:t>
            </a:r>
          </a:p>
        </p:txBody>
      </p:sp>
      <p:cxnSp>
        <p:nvCxnSpPr>
          <p:cNvPr id="44" name="꺾인 연결선 4">
            <a:extLst>
              <a:ext uri="{FF2B5EF4-FFF2-40B4-BE49-F238E27FC236}">
                <a16:creationId xmlns:a16="http://schemas.microsoft.com/office/drawing/2014/main" id="{3219DE58-1D62-4B38-900E-0FA8AC50B002}"/>
              </a:ext>
            </a:extLst>
          </p:cNvPr>
          <p:cNvCxnSpPr>
            <a:stCxn id="37" idx="3"/>
          </p:cNvCxnSpPr>
          <p:nvPr/>
        </p:nvCxnSpPr>
        <p:spPr>
          <a:xfrm>
            <a:off x="4306332" y="5752073"/>
            <a:ext cx="1296144" cy="948155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 6">
            <a:extLst>
              <a:ext uri="{FF2B5EF4-FFF2-40B4-BE49-F238E27FC236}">
                <a16:creationId xmlns:a16="http://schemas.microsoft.com/office/drawing/2014/main" id="{EF50BC95-C50E-425A-AB61-B5170D6FCAF3}"/>
              </a:ext>
            </a:extLst>
          </p:cNvPr>
          <p:cNvCxnSpPr>
            <a:stCxn id="42" idx="3"/>
          </p:cNvCxnSpPr>
          <p:nvPr/>
        </p:nvCxnSpPr>
        <p:spPr>
          <a:xfrm flipV="1">
            <a:off x="4284927" y="6700227"/>
            <a:ext cx="1317549" cy="103308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06A5E34-704C-4153-A4AE-CEADB83B9DC1}"/>
              </a:ext>
            </a:extLst>
          </p:cNvPr>
          <p:cNvCxnSpPr>
            <a:stCxn id="38" idx="3"/>
          </p:cNvCxnSpPr>
          <p:nvPr/>
        </p:nvCxnSpPr>
        <p:spPr>
          <a:xfrm>
            <a:off x="4306333" y="6423228"/>
            <a:ext cx="6373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DB15B39-B4CD-40C4-BCFF-C7C8E06E5BC2}"/>
              </a:ext>
            </a:extLst>
          </p:cNvPr>
          <p:cNvCxnSpPr>
            <a:stCxn id="40" idx="3"/>
          </p:cNvCxnSpPr>
          <p:nvPr/>
        </p:nvCxnSpPr>
        <p:spPr>
          <a:xfrm>
            <a:off x="4284928" y="7085238"/>
            <a:ext cx="65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0CFA6CE-2391-469F-9B7F-303EE25B7EB3}"/>
              </a:ext>
            </a:extLst>
          </p:cNvPr>
          <p:cNvSpPr/>
          <p:nvPr/>
        </p:nvSpPr>
        <p:spPr>
          <a:xfrm>
            <a:off x="5645286" y="6362253"/>
            <a:ext cx="244146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37884E-B18A-4784-9C02-D924C9A78A6C}"/>
              </a:ext>
            </a:extLst>
          </p:cNvPr>
          <p:cNvSpPr txBox="1"/>
          <p:nvPr/>
        </p:nvSpPr>
        <p:spPr>
          <a:xfrm>
            <a:off x="5620007" y="6376191"/>
            <a:ext cx="246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우노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AE86DC-2816-457C-B65E-C5382D89B1DC}"/>
              </a:ext>
            </a:extLst>
          </p:cNvPr>
          <p:cNvSpPr/>
          <p:nvPr/>
        </p:nvSpPr>
        <p:spPr>
          <a:xfrm>
            <a:off x="8449633" y="6338735"/>
            <a:ext cx="1590125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7C9FD6-BDA0-4487-A598-526F206BF77C}"/>
              </a:ext>
            </a:extLst>
          </p:cNvPr>
          <p:cNvSpPr txBox="1"/>
          <p:nvPr/>
        </p:nvSpPr>
        <p:spPr>
          <a:xfrm>
            <a:off x="8453598" y="6362253"/>
            <a:ext cx="163137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U8lib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51E7548-20F2-4C8F-A013-B157B7067238}"/>
              </a:ext>
            </a:extLst>
          </p:cNvPr>
          <p:cNvCxnSpPr>
            <a:stCxn id="49" idx="3"/>
            <a:endCxn id="51" idx="1"/>
          </p:cNvCxnSpPr>
          <p:nvPr/>
        </p:nvCxnSpPr>
        <p:spPr>
          <a:xfrm flipV="1">
            <a:off x="8086753" y="6616169"/>
            <a:ext cx="366845" cy="13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D56F391-FD0A-4527-99EA-0F1D80AB0871}"/>
              </a:ext>
            </a:extLst>
          </p:cNvPr>
          <p:cNvSpPr/>
          <p:nvPr/>
        </p:nvSpPr>
        <p:spPr>
          <a:xfrm>
            <a:off x="10355005" y="6376191"/>
            <a:ext cx="1404155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EEA59C9-01E9-49A6-BEA4-8F945F3E686B}"/>
              </a:ext>
            </a:extLst>
          </p:cNvPr>
          <p:cNvCxnSpPr>
            <a:stCxn id="51" idx="3"/>
            <a:endCxn id="53" idx="1"/>
          </p:cNvCxnSpPr>
          <p:nvPr/>
        </p:nvCxnSpPr>
        <p:spPr>
          <a:xfrm>
            <a:off x="10084974" y="6616169"/>
            <a:ext cx="270031" cy="370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F69D1AD-5072-44EB-865D-9FB486514F97}"/>
              </a:ext>
            </a:extLst>
          </p:cNvPr>
          <p:cNvSpPr txBox="1"/>
          <p:nvPr/>
        </p:nvSpPr>
        <p:spPr>
          <a:xfrm>
            <a:off x="10355005" y="6423228"/>
            <a:ext cx="14041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oled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CC1691-219D-4E8E-9F49-259C469406AC}"/>
              </a:ext>
            </a:extLst>
          </p:cNvPr>
          <p:cNvSpPr/>
          <p:nvPr/>
        </p:nvSpPr>
        <p:spPr>
          <a:xfrm>
            <a:off x="2152848" y="3389712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84EB69-9C4C-4F30-BF53-8B816FA5C346}"/>
              </a:ext>
            </a:extLst>
          </p:cNvPr>
          <p:cNvSpPr txBox="1"/>
          <p:nvPr/>
        </p:nvSpPr>
        <p:spPr>
          <a:xfrm>
            <a:off x="2152848" y="3389712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3470B9B-BACC-41A0-8320-A668E0E37F2F}"/>
              </a:ext>
            </a:extLst>
          </p:cNvPr>
          <p:cNvSpPr/>
          <p:nvPr/>
        </p:nvSpPr>
        <p:spPr>
          <a:xfrm>
            <a:off x="2152848" y="4037784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E187D5-A4D0-4CB3-BCEA-796493880E32}"/>
              </a:ext>
            </a:extLst>
          </p:cNvPr>
          <p:cNvSpPr txBox="1"/>
          <p:nvPr/>
        </p:nvSpPr>
        <p:spPr>
          <a:xfrm>
            <a:off x="2152848" y="4037784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초음파 센서</a:t>
            </a:r>
          </a:p>
        </p:txBody>
      </p:sp>
      <p:cxnSp>
        <p:nvCxnSpPr>
          <p:cNvPr id="60" name="꺾인 연결선 57">
            <a:extLst>
              <a:ext uri="{FF2B5EF4-FFF2-40B4-BE49-F238E27FC236}">
                <a16:creationId xmlns:a16="http://schemas.microsoft.com/office/drawing/2014/main" id="{9489E13E-1F1F-4F9A-A61E-1BDF8CBC032B}"/>
              </a:ext>
            </a:extLst>
          </p:cNvPr>
          <p:cNvCxnSpPr>
            <a:endCxn id="61" idx="1"/>
          </p:cNvCxnSpPr>
          <p:nvPr/>
        </p:nvCxnSpPr>
        <p:spPr>
          <a:xfrm>
            <a:off x="4378290" y="3619674"/>
            <a:ext cx="1338954" cy="385011"/>
          </a:xfrm>
          <a:prstGeom prst="bent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E80F31-52DB-4335-A0F6-3011BE74C0CE}"/>
              </a:ext>
            </a:extLst>
          </p:cNvPr>
          <p:cNvSpPr/>
          <p:nvPr/>
        </p:nvSpPr>
        <p:spPr>
          <a:xfrm>
            <a:off x="5717244" y="3727686"/>
            <a:ext cx="2441466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6F5CC9-811D-4860-99AB-6CF0B9FFD717}"/>
              </a:ext>
            </a:extLst>
          </p:cNvPr>
          <p:cNvSpPr txBox="1"/>
          <p:nvPr/>
        </p:nvSpPr>
        <p:spPr>
          <a:xfrm>
            <a:off x="5704604" y="3734502"/>
            <a:ext cx="24667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</a:t>
            </a:r>
            <a:r>
              <a:rPr lang="ko-KR" altLang="en-US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우노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3" name="꺾인 연결선 84">
            <a:extLst>
              <a:ext uri="{FF2B5EF4-FFF2-40B4-BE49-F238E27FC236}">
                <a16:creationId xmlns:a16="http://schemas.microsoft.com/office/drawing/2014/main" id="{6B58D166-6F9F-42D4-B17F-7767CC235D50}"/>
              </a:ext>
            </a:extLst>
          </p:cNvPr>
          <p:cNvCxnSpPr>
            <a:stCxn id="58" idx="3"/>
            <a:endCxn id="61" idx="1"/>
          </p:cNvCxnSpPr>
          <p:nvPr/>
        </p:nvCxnSpPr>
        <p:spPr>
          <a:xfrm flipV="1">
            <a:off x="4378290" y="4004685"/>
            <a:ext cx="1338954" cy="310098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DB64BC4-B49D-4F92-A89D-2FB0D9359197}"/>
              </a:ext>
            </a:extLst>
          </p:cNvPr>
          <p:cNvSpPr/>
          <p:nvPr/>
        </p:nvSpPr>
        <p:spPr>
          <a:xfrm>
            <a:off x="9118746" y="3341313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1573137-840B-45D4-A143-0CD2EC14EFF0}"/>
              </a:ext>
            </a:extLst>
          </p:cNvPr>
          <p:cNvSpPr txBox="1"/>
          <p:nvPr/>
        </p:nvSpPr>
        <p:spPr>
          <a:xfrm>
            <a:off x="9118746" y="3341313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서보모터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4B8235E-48E5-42FB-A9A2-BAC0ECE702AD}"/>
              </a:ext>
            </a:extLst>
          </p:cNvPr>
          <p:cNvSpPr/>
          <p:nvPr/>
        </p:nvSpPr>
        <p:spPr>
          <a:xfrm>
            <a:off x="9118746" y="3989385"/>
            <a:ext cx="2225442" cy="5539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7A1FD5-AC2A-45C5-81DC-DE43F1C02260}"/>
              </a:ext>
            </a:extLst>
          </p:cNvPr>
          <p:cNvSpPr txBox="1"/>
          <p:nvPr/>
        </p:nvSpPr>
        <p:spPr>
          <a:xfrm>
            <a:off x="9118746" y="3989385"/>
            <a:ext cx="22254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서보모터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8" name="꺾인 연결선 90">
            <a:extLst>
              <a:ext uri="{FF2B5EF4-FFF2-40B4-BE49-F238E27FC236}">
                <a16:creationId xmlns:a16="http://schemas.microsoft.com/office/drawing/2014/main" id="{E5F66811-EA77-4A22-ADF6-84358ECFDBBD}"/>
              </a:ext>
            </a:extLst>
          </p:cNvPr>
          <p:cNvCxnSpPr>
            <a:stCxn id="61" idx="3"/>
            <a:endCxn id="65" idx="1"/>
          </p:cNvCxnSpPr>
          <p:nvPr/>
        </p:nvCxnSpPr>
        <p:spPr>
          <a:xfrm flipV="1">
            <a:off x="8158710" y="3595229"/>
            <a:ext cx="960036" cy="40945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꺾인 연결선 92">
            <a:extLst>
              <a:ext uri="{FF2B5EF4-FFF2-40B4-BE49-F238E27FC236}">
                <a16:creationId xmlns:a16="http://schemas.microsoft.com/office/drawing/2014/main" id="{DE1A6D58-A785-4300-9AC0-1950A6B04CF9}"/>
              </a:ext>
            </a:extLst>
          </p:cNvPr>
          <p:cNvCxnSpPr>
            <a:stCxn id="61" idx="3"/>
            <a:endCxn id="67" idx="1"/>
          </p:cNvCxnSpPr>
          <p:nvPr/>
        </p:nvCxnSpPr>
        <p:spPr>
          <a:xfrm>
            <a:off x="8158710" y="4004685"/>
            <a:ext cx="960036" cy="23861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C3F6AB2B-DBD8-4C29-8D09-DF5B915D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27175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8572" y="520162"/>
            <a:ext cx="7489014" cy="9245714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74416" y="3829050"/>
            <a:ext cx="2701972" cy="2291662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just" defTabSz="685800">
              <a:defRPr/>
            </a:pPr>
            <a:r>
              <a:rPr lang="en-US" sz="16425" kern="0" spc="-90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9888A545-1641-444A-B851-012C7EB1D97D}"/>
              </a:ext>
            </a:extLst>
          </p:cNvPr>
          <p:cNvSpPr txBox="1"/>
          <p:nvPr/>
        </p:nvSpPr>
        <p:spPr>
          <a:xfrm>
            <a:off x="6040030" y="4251780"/>
            <a:ext cx="9980258" cy="7517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r>
              <a:rPr lang="en-US" altLang="ko-KR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1022885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클라이언트로부터 주차장 데이터를 받아서 저장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장고의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view)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92FA4D5-928C-4B91-B6AE-1D8E4302B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368" y="2768342"/>
            <a:ext cx="9381264" cy="6749045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5A4C010D-F0C0-42DA-AAF6-6F6A7955E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3360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주차장 정보를 전송하는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핵심 코드 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6BA6115-F634-432A-9A00-E626F531C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71"/>
          <a:stretch/>
        </p:blipFill>
        <p:spPr>
          <a:xfrm>
            <a:off x="1448644" y="2768342"/>
            <a:ext cx="10818710" cy="6727126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7C3A4672-5C75-403B-AFD0-2B0BBA9B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0269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데이터베이스에 저장된 내용을 조회하기 위해 지정한 </a:t>
            </a:r>
            <a:r>
              <a:rPr lang="en-US" altLang="ko-KR" sz="2475" b="1" kern="0" spc="-225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url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돌려주는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 (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장고의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view)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CAB0EC4-7D81-45BA-A19D-B9D632256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6" y="3368268"/>
            <a:ext cx="11944566" cy="5461258"/>
          </a:xfrm>
          <a:prstGeom prst="rect">
            <a:avLst/>
          </a:prstGeom>
        </p:spPr>
      </p:pic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6A84783F-5763-4526-BABD-74B1431D1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033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전달받은 주차장 데이터를 적용시키기 위해 자바스크립트로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html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적용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5DC6B09-A682-4D5D-9D17-278DA819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91" y="3049472"/>
            <a:ext cx="11592215" cy="6198482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7A505500-1B68-41D6-B429-A7A2242F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76229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OpenCV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통해 주차선을 검출하는 알고리즘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4BEEBF9-E29F-466D-A624-49F3DE1C2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72" y="2290537"/>
            <a:ext cx="7628116" cy="8131320"/>
          </a:xfrm>
          <a:prstGeom prst="rect">
            <a:avLst/>
          </a:prstGeom>
        </p:spPr>
      </p:pic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C8CA4402-B032-442A-BD24-8353E5D1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82554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2311C0D-A003-49C5-AEB1-75E1FA4C9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7" y="2828044"/>
            <a:ext cx="12700127" cy="7102766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7B1687EA-2479-4FC2-BA34-09C3C209A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56723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DCF3C25-3B72-4C0D-8D53-37A8EE455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34" y="2395054"/>
            <a:ext cx="10328532" cy="7879958"/>
          </a:xfrm>
          <a:prstGeom prst="rect">
            <a:avLst/>
          </a:prstGeom>
        </p:spPr>
      </p:pic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CD62580A-8FE3-40B9-BC55-4628311AF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646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8572" y="520162"/>
            <a:ext cx="7489014" cy="9245714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40030" y="4251780"/>
            <a:ext cx="9980258" cy="7517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환경분석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50072" y="3736209"/>
            <a:ext cx="2935172" cy="28136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425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01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82C690D-9EA0-4D39-8D4B-875053BEEE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84" y="2458849"/>
            <a:ext cx="7703832" cy="7620816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A0C5947A-4C00-4BEE-8E37-013547EC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54738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11EB6E2-6D02-4563-85C2-5AFBAB76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34" y="2394738"/>
            <a:ext cx="10328532" cy="7824308"/>
          </a:xfrm>
          <a:prstGeom prst="rect">
            <a:avLst/>
          </a:prstGeom>
        </p:spPr>
      </p:pic>
      <p:pic>
        <p:nvPicPr>
          <p:cNvPr id="15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4936B3B6-9FF4-4CAF-AA22-4DAD10CA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40018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(5)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38D0277-B984-4432-A80F-363A448A1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29" y="2395054"/>
            <a:ext cx="8661254" cy="7699930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ED7A18FE-10BD-4F66-ACA8-2613880A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4371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A5C19D1-5ADE-472F-8E81-E19AF56BB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34" y="2316539"/>
            <a:ext cx="12438524" cy="80019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(6)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3DA9633F-F337-4E41-9B21-67836A9F7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6557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9A67313-77C3-4F14-AD95-C07B6441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07" y="2290537"/>
            <a:ext cx="12149183" cy="81038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(7)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886882F5-5B7A-42CA-A9CC-2EB1355D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41011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(8)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D1598756-E192-4ED7-A1D1-DB4275391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" r="23748" b="15605"/>
          <a:stretch/>
        </p:blipFill>
        <p:spPr>
          <a:xfrm>
            <a:off x="1444921" y="2205477"/>
            <a:ext cx="10826157" cy="7296179"/>
          </a:xfrm>
          <a:prstGeom prst="rect">
            <a:avLst/>
          </a:prstGeom>
        </p:spPr>
      </p:pic>
      <p:pic>
        <p:nvPicPr>
          <p:cNvPr id="12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A33C696F-4ABE-46AE-A903-88A2CE0A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5313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 v4</a:t>
            </a:r>
            <a:r>
              <a:rPr lang="ko-KR" altLang="en-US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통해 영상의 객체를 검출하는 알고리즘 </a:t>
            </a:r>
            <a:r>
              <a:rPr lang="en-US" altLang="ko-KR" sz="2800" b="1" kern="0" spc="-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(9)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DC240F9-1A32-4F7E-91C5-F6FCF7FA5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05" y="2395054"/>
            <a:ext cx="9771988" cy="7866029"/>
          </a:xfrm>
          <a:prstGeom prst="rect">
            <a:avLst/>
          </a:prstGeom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78FFC1E5-F8E4-4773-9E38-0A089360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2551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적외선 거리센서로 받아들인 값을 거리로 변환하여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true  false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반환하는 코드 </a:t>
            </a:r>
          </a:p>
          <a:p>
            <a:pPr algn="just"/>
            <a:endParaRPr lang="ko-KR" altLang="en-US" sz="2475" b="1" kern="0" spc="-225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1B9F88BF-3E16-4B19-AABB-5FEEF2DE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74" y="4357063"/>
            <a:ext cx="6754490" cy="4047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74658B-B36B-4AB7-90CD-720E8416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05" y="3490883"/>
            <a:ext cx="4460995" cy="574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3F6A3F-0E5C-4D58-A9F1-380575432A7A}"/>
              </a:ext>
            </a:extLst>
          </p:cNvPr>
          <p:cNvSpPr/>
          <p:nvPr/>
        </p:nvSpPr>
        <p:spPr>
          <a:xfrm>
            <a:off x="556586" y="2815166"/>
            <a:ext cx="12602827" cy="67876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9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A56E48AF-3347-474A-B028-80F781E9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6998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3" y="1887595"/>
            <a:ext cx="10328532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475" b="1" kern="0" spc="-225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oled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주차상황을 나타내는 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3F6A3F-0E5C-4D58-A9F1-380575432A7A}"/>
              </a:ext>
            </a:extLst>
          </p:cNvPr>
          <p:cNvSpPr/>
          <p:nvPr/>
        </p:nvSpPr>
        <p:spPr>
          <a:xfrm>
            <a:off x="556586" y="2815166"/>
            <a:ext cx="12602827" cy="67876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CE9840E8-13FF-46EB-B539-6D1F83696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26" y="2916311"/>
            <a:ext cx="4630508" cy="658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44E7748E-4BAB-4D0E-A9D6-88DFAEB1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5980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B5D217-49FD-4713-83A8-DBC6D208DC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B0E018-E94F-4D70-8FD2-D6C90ABB1021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A0C1EB5-8A32-45F3-81FD-4C87BA5620CC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제목 12">
            <a:extLst>
              <a:ext uri="{FF2B5EF4-FFF2-40B4-BE49-F238E27FC236}">
                <a16:creationId xmlns:a16="http://schemas.microsoft.com/office/drawing/2014/main" id="{40792D13-66F6-433E-BA0F-9531E2BED2B2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핵심소스코드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16BA51A-80C7-40B8-B464-E61D2AFC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2B7D3619-1D26-443E-8EDC-D47E38EF9C7F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480A2981-2075-4FA2-9D75-AD6089A2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A2BCE90C-F450-4CF5-90E1-6871362C21C4}"/>
              </a:ext>
            </a:extLst>
          </p:cNvPr>
          <p:cNvSpPr txBox="1"/>
          <p:nvPr/>
        </p:nvSpPr>
        <p:spPr>
          <a:xfrm>
            <a:off x="623002" y="1887595"/>
            <a:ext cx="10966485" cy="54759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차단기를 조정하는 코드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3F6A3F-0E5C-4D58-A9F1-380575432A7A}"/>
              </a:ext>
            </a:extLst>
          </p:cNvPr>
          <p:cNvSpPr/>
          <p:nvPr/>
        </p:nvSpPr>
        <p:spPr>
          <a:xfrm>
            <a:off x="556586" y="2815166"/>
            <a:ext cx="12602827" cy="67876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EFAE91E-A88A-4D6B-9DB1-02EB598AB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942" y="2855302"/>
            <a:ext cx="5197577" cy="6452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B015AF56-3786-4D08-AA96-1E2C77BA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5" y="2855302"/>
            <a:ext cx="4962525" cy="675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3264C850-AAC8-4445-BA4D-E3EBB7B2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83719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C7EA2F-19F4-4501-911C-D284BA66CEC2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82E559-46FC-4FE9-B09F-404B4998491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539D72-1D64-44E2-BBF5-C47024A5D1B8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5D60A500-5FEC-4731-BE6D-45EB32E79F69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시장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기술 동향 분석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2FAE1A-45A0-49A4-B75F-4BDAF87E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7C253984-5834-49AB-9C9F-9F47EA491FF2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44C71A73-65C8-44B2-AADB-76C23506D5F0}"/>
              </a:ext>
            </a:extLst>
          </p:cNvPr>
          <p:cNvGrpSpPr/>
          <p:nvPr/>
        </p:nvGrpSpPr>
        <p:grpSpPr>
          <a:xfrm>
            <a:off x="678151" y="2268151"/>
            <a:ext cx="13415006" cy="598819"/>
            <a:chOff x="904202" y="1136869"/>
            <a:chExt cx="17886674" cy="798425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B7AB401-6CCF-45F7-AB50-0F9D2006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6443F4D5-8073-49E0-8657-56514A058FA7}"/>
              </a:ext>
            </a:extLst>
          </p:cNvPr>
          <p:cNvGrpSpPr/>
          <p:nvPr/>
        </p:nvGrpSpPr>
        <p:grpSpPr>
          <a:xfrm>
            <a:off x="678151" y="2268151"/>
            <a:ext cx="2670839" cy="598819"/>
            <a:chOff x="904202" y="1136869"/>
            <a:chExt cx="3576950" cy="79842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26F61FBB-5FA3-4164-9BE7-8FD7A11D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46776453-F143-4A1B-A595-9F380963F52C}"/>
              </a:ext>
            </a:extLst>
          </p:cNvPr>
          <p:cNvSpPr txBox="1"/>
          <p:nvPr/>
        </p:nvSpPr>
        <p:spPr>
          <a:xfrm>
            <a:off x="914401" y="2359511"/>
            <a:ext cx="3397418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00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시설 구성과 예산</a:t>
            </a:r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27624D-DFDD-4FEF-A09F-C8058043043B}"/>
              </a:ext>
            </a:extLst>
          </p:cNvPr>
          <p:cNvSpPr txBox="1"/>
          <p:nvPr/>
        </p:nvSpPr>
        <p:spPr>
          <a:xfrm>
            <a:off x="857176" y="3560142"/>
            <a:ext cx="6224108" cy="4827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주소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울산 남구 </a:t>
            </a:r>
            <a:r>
              <a:rPr lang="ko-KR" altLang="ko-KR" sz="2200" kern="100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신항로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716</a:t>
            </a:r>
            <a:r>
              <a:rPr lang="ko-KR" altLang="ko-KR" sz="2200" kern="100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번길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13</a:t>
            </a:r>
            <a:endParaRPr lang="ko-KR" altLang="ko-KR" sz="2200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규모 및 기능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: 24,045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㎡ 규모로 주차장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222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면</a:t>
            </a:r>
            <a:b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</a:b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화물차 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149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대 승용차 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79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대 수용 가능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과 </a:t>
            </a:r>
            <a:b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휴게 및 차량 정비시설 등을 갖추고 있으며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b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</a:b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휴게실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세탁실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체력단련실 등 운전자 휴게서비스와 주유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세차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검사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종합정비까지 원스톱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(one-stop)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차량관리서비스를 무료로 제공</a:t>
            </a: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개장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화물차 운전자의 근무환경 개선을 위해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</a:b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SK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에너지 </a:t>
            </a:r>
            <a:r>
              <a:rPr lang="ko-KR" altLang="ko-KR" sz="2200" kern="100" dirty="0" err="1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내트럭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 사업부가 참여해 </a:t>
            </a:r>
            <a:b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</a:b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2021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년 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19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일 개장</a:t>
            </a: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총 사업비</a:t>
            </a: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: 5,423</a:t>
            </a:r>
            <a:r>
              <a:rPr lang="ko-KR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백만원</a:t>
            </a: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rPr>
              <a:t> </a:t>
            </a:r>
            <a:endParaRPr lang="ko-KR" altLang="ko-KR" sz="2200" kern="100" dirty="0"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61CF12-2B84-421C-8624-3EE3065BA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103" y="3560142"/>
            <a:ext cx="5247185" cy="3700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DA7FA-309C-4AEF-B4F1-BB2CB1C2A3C8}"/>
              </a:ext>
            </a:extLst>
          </p:cNvPr>
          <p:cNvSpPr txBox="1"/>
          <p:nvPr/>
        </p:nvSpPr>
        <p:spPr>
          <a:xfrm>
            <a:off x="8572913" y="7353736"/>
            <a:ext cx="356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울산항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화물차 휴게소 조감도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7DE0725E-BDA5-43CE-BD43-EF1F9AE3C04A}"/>
              </a:ext>
            </a:extLst>
          </p:cNvPr>
          <p:cNvSpPr txBox="1"/>
          <p:nvPr/>
        </p:nvSpPr>
        <p:spPr>
          <a:xfrm>
            <a:off x="3459481" y="2359511"/>
            <a:ext cx="4693919" cy="50745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400" kern="0" spc="-225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울산항</a:t>
            </a:r>
            <a:r>
              <a:rPr lang="ko-KR" altLang="en-US" sz="2400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화물차 휴게소</a:t>
            </a:r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8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BAC63149-41BD-425C-B8D2-76CC3593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4103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C9C9F8-00F3-4BCE-9F3B-9A3FB07BEC4F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1501CA-5406-4555-B7BC-EDA9C6101EAD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DF6B8C-AC06-4789-AB36-A504D5781861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86B4545-9365-47FB-88FA-5BC02616E531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개발 환경 및 설명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B4070B-E1BD-4C73-8DBA-DB3FF857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151457EC-360B-4AA1-8E72-EE6DCE4C195B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0D43A99-98CC-4D89-964B-6165FA872C04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D3BB9A8A-F0C2-4120-822F-E70DBF7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F72F0AFE-D5B7-44C8-BCDA-6482F4D6C836}"/>
              </a:ext>
            </a:extLst>
          </p:cNvPr>
          <p:cNvSpPr txBox="1"/>
          <p:nvPr/>
        </p:nvSpPr>
        <p:spPr>
          <a:xfrm>
            <a:off x="623003" y="1887595"/>
            <a:ext cx="6487110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참조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설명</a:t>
            </a:r>
          </a:p>
          <a:p>
            <a:pPr algn="just"/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2AC25BD-7138-46D2-996A-625C177A7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135915"/>
              </p:ext>
            </p:extLst>
          </p:nvPr>
        </p:nvGraphicFramePr>
        <p:xfrm>
          <a:off x="400232" y="2768342"/>
          <a:ext cx="12847935" cy="6738846"/>
        </p:xfrm>
        <a:graphic>
          <a:graphicData uri="http://schemas.openxmlformats.org/drawingml/2006/table">
            <a:tbl>
              <a:tblPr/>
              <a:tblGrid>
                <a:gridCol w="1286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4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62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458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항목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90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</a:p>
                    <a:p>
                      <a:pPr latinLnBrk="1"/>
                      <a:endParaRPr lang="ko-KR" altLang="en-US" sz="2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웹서비스</a:t>
                      </a:r>
                    </a:p>
                  </a:txBody>
                  <a:tcPr marL="36000" marR="36000" marT="36000" marB="3600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Python (3.8.10)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서버구축을 위한 인터프리터 언어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1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G</a:t>
                      </a:r>
                      <a:r>
                        <a:rPr lang="en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unicorn (20.1.0)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kern="120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Nginx</a:t>
                      </a:r>
                      <a:r>
                        <a:rPr lang="ko-KR" altLang="en-US" sz="2100" b="0" i="0" kern="120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로부터 동적파일 요청을 장고에게 전달하고 보내주는 </a:t>
                      </a:r>
                      <a:r>
                        <a:rPr lang="en-US" altLang="ko-KR" sz="2100" b="0" i="0" kern="120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wsgi</a:t>
                      </a:r>
                      <a:endParaRPr 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1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Mariadb</a:t>
                      </a: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(10.6)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주차장 정보들을 저장하기 위한 데이터 베이스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13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Django (3.2.6)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파이썬 서버구축을 더 쉽게 하기 위한 </a:t>
                      </a:r>
                      <a:r>
                        <a:rPr lang="ko-KR" alt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백엔드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프레임워크</a:t>
                      </a:r>
                      <a:endParaRPr 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01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Nginx (1.21.1)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정적파일 관리</a:t>
                      </a: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서버에서 통신을 </a:t>
                      </a:r>
                      <a:r>
                        <a:rPr lang="ko-KR" alt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할때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가장 앞에서 처리해주는 </a:t>
                      </a:r>
                      <a:r>
                        <a:rPr lang="en-US" altLang="ko-KR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sw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2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도커</a:t>
                      </a: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en-US" altLang="ko-KR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portainer,vultr</a:t>
                      </a:r>
                      <a:endParaRPr 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호스팅을 위한 </a:t>
                      </a:r>
                      <a:r>
                        <a:rPr lang="en-US" altLang="ko-KR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vultr</a:t>
                      </a: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 구축 환경을 모듈화 하기 위한 </a:t>
                      </a:r>
                      <a:r>
                        <a:rPr lang="ko-KR" alt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도커</a:t>
                      </a: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</a:t>
                      </a:r>
                      <a:r>
                        <a:rPr lang="en-US" altLang="ko-KR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portainer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7313054"/>
                  </a:ext>
                </a:extLst>
              </a:tr>
            </a:tbl>
          </a:graphicData>
        </a:graphic>
      </p:graphicFrame>
      <p:pic>
        <p:nvPicPr>
          <p:cNvPr id="17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AF92579F-D036-486D-BA58-A82B2235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12430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C9C9F8-00F3-4BCE-9F3B-9A3FB07BEC4F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1501CA-5406-4555-B7BC-EDA9C6101EAD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DF6B8C-AC06-4789-AB36-A504D5781861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86B4545-9365-47FB-88FA-5BC02616E531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개발 환경 및 설명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B4070B-E1BD-4C73-8DBA-DB3FF857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151457EC-360B-4AA1-8E72-EE6DCE4C195B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0D43A99-98CC-4D89-964B-6165FA872C04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D3BB9A8A-F0C2-4120-822F-E70DBF7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F72F0AFE-D5B7-44C8-BCDA-6482F4D6C836}"/>
              </a:ext>
            </a:extLst>
          </p:cNvPr>
          <p:cNvSpPr txBox="1"/>
          <p:nvPr/>
        </p:nvSpPr>
        <p:spPr>
          <a:xfrm>
            <a:off x="623003" y="1887595"/>
            <a:ext cx="6487110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참조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설명</a:t>
            </a:r>
          </a:p>
          <a:p>
            <a:pPr algn="just"/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976ACDC-FD3A-4EC6-B45B-C2CD96BAC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856635"/>
              </p:ext>
            </p:extLst>
          </p:nvPr>
        </p:nvGraphicFramePr>
        <p:xfrm>
          <a:off x="408018" y="2768691"/>
          <a:ext cx="12903945" cy="6695290"/>
        </p:xfrm>
        <a:graphic>
          <a:graphicData uri="http://schemas.openxmlformats.org/drawingml/2006/table">
            <a:tbl>
              <a:tblPr/>
              <a:tblGrid>
                <a:gridCol w="129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9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0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880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항목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1" kern="0" spc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적용내역</a:t>
                      </a:r>
                      <a:endParaRPr lang="ko-KR" altLang="en-US" sz="2100" b="1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52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ore-KR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</a:p>
                    <a:p>
                      <a:pPr latinLnBrk="1"/>
                      <a:endParaRPr lang="ko-KR" altLang="en-US" sz="21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서버개발</a:t>
                      </a:r>
                    </a:p>
                  </a:txBody>
                  <a:tcPr marL="36000" marR="36000" marT="36000" marB="3600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Python (3.8.10)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클라이언트 구축을 위한 인터프리터식 프로그래밍 언어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R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opencv</a:t>
                      </a:r>
                      <a:r>
                        <a:rPr lang="en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-python (4.5.2.54)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0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사진 및 영상 처리를 수행하기 위한 라이브러리</a:t>
                      </a:r>
                      <a:endParaRPr 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47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numpy</a:t>
                      </a: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(1.21.0)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0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행렬이나 대규모 다차원 배열을 쉽게 처리하기 위하여 사용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449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requests (2.24.0)</a:t>
                      </a:r>
                      <a:endParaRPr lang="ko-KR" alt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b="0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서버에 분석한 결과값을 </a:t>
                      </a:r>
                      <a:r>
                        <a:rPr lang="en-US" altLang="ko-KR" sz="2100" b="0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HTTP POST</a:t>
                      </a:r>
                      <a:r>
                        <a:rPr lang="ko-KR" altLang="en-US" sz="2100" b="0" i="0" kern="120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방식으로 요청하기 위하여 사용</a:t>
                      </a:r>
                      <a:endParaRPr lang="en-US" sz="21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58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TensorFlow (2.5.0)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1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딥러닝</a:t>
                      </a:r>
                      <a:r>
                        <a:rPr lang="ko-KR" altLang="en-US" sz="21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모델을 작동시키기 위하여 사용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6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A2DB772A-3214-4ECC-A403-F782C652E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36881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C9C9F8-00F3-4BCE-9F3B-9A3FB07BEC4F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1501CA-5406-4555-B7BC-EDA9C6101EAD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DF6B8C-AC06-4789-AB36-A504D5781861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86B4545-9365-47FB-88FA-5BC02616E531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개발 환경 및 설명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B4070B-E1BD-4C73-8DBA-DB3FF857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151457EC-360B-4AA1-8E72-EE6DCE4C195B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0D43A99-98CC-4D89-964B-6165FA872C04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D3BB9A8A-F0C2-4120-822F-E70DBF7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F72F0AFE-D5B7-44C8-BCDA-6482F4D6C836}"/>
              </a:ext>
            </a:extLst>
          </p:cNvPr>
          <p:cNvSpPr txBox="1"/>
          <p:nvPr/>
        </p:nvSpPr>
        <p:spPr>
          <a:xfrm>
            <a:off x="623003" y="1887595"/>
            <a:ext cx="6487110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05.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참조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및 설명</a:t>
            </a:r>
          </a:p>
          <a:p>
            <a:pPr algn="just"/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33AF1B8-DF00-451C-92C8-ADC00287F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9326"/>
              </p:ext>
            </p:extLst>
          </p:nvPr>
        </p:nvGraphicFramePr>
        <p:xfrm>
          <a:off x="408165" y="2768341"/>
          <a:ext cx="12817977" cy="6695640"/>
        </p:xfrm>
        <a:graphic>
          <a:graphicData uri="http://schemas.openxmlformats.org/drawingml/2006/table">
            <a:tbl>
              <a:tblPr/>
              <a:tblGrid>
                <a:gridCol w="1283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7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9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17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6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우노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</a:t>
                      </a:r>
                      <a:r>
                        <a:rPr lang="ko-KR" altLang="en-US" sz="200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값을 받고 웹으로 정보를 보내는 역할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서보모터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(SG-90)</a:t>
                      </a:r>
                      <a:endParaRPr 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센서에서 측정된 값에 따라 모터를 움직여 차단기의 역할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77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출력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2,42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인치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12C</a:t>
                      </a:r>
                      <a:r>
                        <a:rPr lang="en-US" altLang="ko-KR" sz="200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OLED(SSD1309)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센서로 받은 데이터를 주차현황으로 출력하기 위한 역할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55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적외선 센서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(GP2Y0A02)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차량의 주차여부를 확인할 때 사용하는 센서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54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초음파 센서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(HC-SR04)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차단기를 만들 때 확인하는 센서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020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S/W</a:t>
                      </a:r>
                    </a:p>
                    <a:p>
                      <a:pPr algn="ctr" latinLnBrk="1"/>
                      <a:r>
                        <a:rPr lang="en-US" altLang="ko-KR" sz="2000" baseline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2000" baseline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개발환경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주차장 모형 구현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Arduino</a:t>
                      </a:r>
                      <a:r>
                        <a:rPr lang="en-US" altLang="ko-KR" sz="200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1.8.15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구현에 사용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6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U8lib(1.19.1)</a:t>
                      </a:r>
                      <a:endParaRPr lang="ko-KR" altLang="en-US" sz="20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차량의 주차 여부를 </a:t>
                      </a:r>
                      <a:r>
                        <a:rPr lang="en-US" altLang="ko-KR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oled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나타내기 위해 사용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6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07612B78-A1A0-4166-868D-BF9212EA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4282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C9C9F8-00F3-4BCE-9F3B-9A3FB07BEC4F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A1501CA-5406-4555-B7BC-EDA9C6101EAD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5DF6B8C-AC06-4789-AB36-A504D5781861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E86B4545-9365-47FB-88FA-5BC02616E531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참조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프로젝트 관리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4B4070B-E1BD-4C73-8DBA-DB3FF857F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151457EC-360B-4AA1-8E72-EE6DCE4C195B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80D43A99-98CC-4D89-964B-6165FA872C04}"/>
              </a:ext>
            </a:extLst>
          </p:cNvPr>
          <p:cNvGrpSpPr/>
          <p:nvPr/>
        </p:nvGrpSpPr>
        <p:grpSpPr>
          <a:xfrm>
            <a:off x="386755" y="1796235"/>
            <a:ext cx="15544800" cy="598819"/>
            <a:chOff x="904202" y="1136869"/>
            <a:chExt cx="17886674" cy="798425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D3BB9A8A-F0C2-4120-822F-E70DBF72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F72F0AFE-D5B7-44C8-BCDA-6482F4D6C836}"/>
              </a:ext>
            </a:extLst>
          </p:cNvPr>
          <p:cNvSpPr txBox="1"/>
          <p:nvPr/>
        </p:nvSpPr>
        <p:spPr>
          <a:xfrm>
            <a:off x="623003" y="1887595"/>
            <a:ext cx="6487110" cy="50745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관리 및 이슈 관리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 descr="텍스트, 실내, 벽이(가) 표시된 사진&#10;&#10;자동 생성된 설명">
            <a:extLst>
              <a:ext uri="{FF2B5EF4-FFF2-40B4-BE49-F238E27FC236}">
                <a16:creationId xmlns:a16="http://schemas.microsoft.com/office/drawing/2014/main" id="{37805E4A-1D9D-482F-B50F-BD5D3FC160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" b="12021"/>
          <a:stretch/>
        </p:blipFill>
        <p:spPr>
          <a:xfrm>
            <a:off x="7142564" y="4403589"/>
            <a:ext cx="5976257" cy="36576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D04089-D7D7-435E-9FEC-3270CBEE54BD}"/>
              </a:ext>
            </a:extLst>
          </p:cNvPr>
          <p:cNvSpPr/>
          <p:nvPr/>
        </p:nvSpPr>
        <p:spPr>
          <a:xfrm>
            <a:off x="182665" y="2768342"/>
            <a:ext cx="13140569" cy="69290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ko-KR" altLang="en-US" sz="2700" b="1" dirty="0">
                <a:ea typeface="맑은 고딕" panose="020B0503020000020004" pitchFamily="50" charset="-127"/>
              </a:rPr>
              <a:t>프로젝트 관리</a:t>
            </a:r>
            <a:r>
              <a:rPr kumimoji="1" lang="en-US" altLang="ko-KR" sz="2700" b="1" dirty="0">
                <a:ea typeface="맑은 고딕" panose="020B0503020000020004" pitchFamily="50" charset="-127"/>
              </a:rPr>
              <a:t> </a:t>
            </a:r>
            <a:r>
              <a:rPr kumimoji="1" lang="ko-KR" altLang="en-US" sz="2700" b="1" dirty="0">
                <a:ea typeface="맑은 고딕" panose="020B0503020000020004" pitchFamily="50" charset="-127"/>
              </a:rPr>
              <a:t>및 이슈 관리</a:t>
            </a:r>
            <a:endParaRPr kumimoji="1" lang="en-US" altLang="ko-KR" sz="2700" b="1" dirty="0">
              <a:ea typeface="맑은 고딕" panose="020B0503020000020004" pitchFamily="50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DE0A0F6-11CF-4B9C-AF57-1F05C1D9A9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1" y="4549895"/>
            <a:ext cx="6119771" cy="336499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E7C003-4CB3-44E9-A9F8-9F8BCDEA2D78}"/>
              </a:ext>
            </a:extLst>
          </p:cNvPr>
          <p:cNvSpPr/>
          <p:nvPr/>
        </p:nvSpPr>
        <p:spPr>
          <a:xfrm>
            <a:off x="1691572" y="8802950"/>
            <a:ext cx="391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ea typeface="맑은 고딕" panose="020B0503020000020004" pitchFamily="50" charset="-127"/>
              </a:rPr>
              <a:t>구글 시트 공유 문서로 개발일지 작성</a:t>
            </a:r>
            <a:endParaRPr kumimoji="1" lang="en-US" altLang="ko-KR" b="1" dirty="0"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5506EB6-F0B5-4819-8D3C-AB85C78CFD26}"/>
              </a:ext>
            </a:extLst>
          </p:cNvPr>
          <p:cNvSpPr/>
          <p:nvPr/>
        </p:nvSpPr>
        <p:spPr>
          <a:xfrm>
            <a:off x="6938153" y="8802950"/>
            <a:ext cx="638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ea typeface="맑은 고딕" panose="020B0503020000020004" pitchFamily="50" charset="-127"/>
              </a:rPr>
              <a:t>애자일 방법론 중 스크럼을 적용</a:t>
            </a:r>
            <a:r>
              <a:rPr kumimoji="1" lang="en-US" altLang="ko-KR" b="1" dirty="0">
                <a:ea typeface="맑은 고딕" panose="020B0503020000020004" pitchFamily="50" charset="-127"/>
              </a:rPr>
              <a:t>,</a:t>
            </a:r>
            <a:r>
              <a:rPr kumimoji="1" lang="ko-KR" altLang="en-US" b="1" dirty="0">
                <a:ea typeface="맑은 고딕" panose="020B0503020000020004" pitchFamily="50" charset="-127"/>
              </a:rPr>
              <a:t> </a:t>
            </a:r>
            <a:r>
              <a:rPr kumimoji="1" lang="ko-KR" altLang="en-US" b="1" dirty="0" err="1">
                <a:ea typeface="맑은 고딕" panose="020B0503020000020004" pitchFamily="50" charset="-127"/>
              </a:rPr>
              <a:t>포스트잇으로</a:t>
            </a:r>
            <a:r>
              <a:rPr kumimoji="1" lang="ko-KR" altLang="en-US" b="1" dirty="0">
                <a:ea typeface="맑은 고딕" panose="020B0503020000020004" pitchFamily="50" charset="-127"/>
              </a:rPr>
              <a:t> </a:t>
            </a:r>
            <a:r>
              <a:rPr kumimoji="1" lang="ko-KR" altLang="en-US" b="1" dirty="0" err="1">
                <a:ea typeface="맑은 고딕" panose="020B0503020000020004" pitchFamily="50" charset="-127"/>
              </a:rPr>
              <a:t>백로그를</a:t>
            </a:r>
            <a:r>
              <a:rPr kumimoji="1" lang="ko-KR" altLang="en-US" b="1" dirty="0">
                <a:ea typeface="맑은 고딕" panose="020B0503020000020004" pitchFamily="50" charset="-127"/>
              </a:rPr>
              <a:t> 관리</a:t>
            </a:r>
            <a:endParaRPr kumimoji="1" lang="en-US" altLang="ko-KR" b="1" dirty="0">
              <a:ea typeface="맑은 고딕" panose="020B0503020000020004" pitchFamily="50" charset="-127"/>
            </a:endParaRPr>
          </a:p>
        </p:txBody>
      </p:sp>
      <p:pic>
        <p:nvPicPr>
          <p:cNvPr id="17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CE49648B-222B-4D94-8CA6-D2783FDE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4080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6459033" y="4839048"/>
            <a:ext cx="7256967" cy="5423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45177" y="4497170"/>
            <a:ext cx="406643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500" b="1" spc="-225" dirty="0">
                <a:solidFill>
                  <a:srgbClr val="3B5AA8"/>
                </a:solidFill>
                <a:ea typeface="맑은 고딕" panose="020B0503020000020004" pitchFamily="50" charset="-127"/>
              </a:rPr>
              <a:t>Thank you</a:t>
            </a:r>
            <a:endParaRPr lang="ko-KR" altLang="en-US" sz="7500" b="1" spc="-225" dirty="0">
              <a:solidFill>
                <a:srgbClr val="3B5AA8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3594" y="250421"/>
            <a:ext cx="3288023" cy="900218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30887"/>
              <a:chOff x="683568" y="199273"/>
              <a:chExt cx="1584176" cy="430887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39162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내가 기획한 </a:t>
                </a:r>
                <a:r>
                  <a:rPr lang="en-US" altLang="ko-KR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ICT</a:t>
                </a:r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</a:t>
                </a:r>
                <a:endParaRPr lang="en-US" altLang="ko-KR" b="1" dirty="0">
                  <a:solidFill>
                    <a:srgbClr val="3B5A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ko-KR" altLang="en-US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세상을 바꾼다면</a:t>
                </a:r>
                <a:r>
                  <a:rPr lang="en-US" altLang="ko-KR" b="1" dirty="0">
                    <a:solidFill>
                      <a:srgbClr val="3B5AA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  <a:endParaRPr lang="ko-KR" altLang="en-US" b="1" dirty="0">
                  <a:solidFill>
                    <a:srgbClr val="3B5AA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1457400" y="9754146"/>
            <a:ext cx="10585176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b="1" dirty="0">
              <a:ea typeface="맑은 고딕" panose="020B0503020000020004" pitchFamily="50" charset="-127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6421DC2-8BCE-49F8-8088-9C2A39605D3E}"/>
              </a:ext>
            </a:extLst>
          </p:cNvPr>
          <p:cNvSpPr txBox="1"/>
          <p:nvPr/>
        </p:nvSpPr>
        <p:spPr>
          <a:xfrm>
            <a:off x="1856324" y="9402799"/>
            <a:ext cx="9244139" cy="891407"/>
          </a:xfrm>
          <a:prstGeom prst="rect">
            <a:avLst/>
          </a:prstGeom>
          <a:noFill/>
        </p:spPr>
        <p:txBody>
          <a:bodyPr wrap="square" lIns="68580" tIns="34290" rIns="68580" bIns="34290" rtlCol="0" anchor="t"/>
          <a:lstStyle/>
          <a:p>
            <a:pPr algn="ctr"/>
            <a:r>
              <a:rPr lang="ko-KR" altLang="en-US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 항만 교통관제 시스템</a:t>
            </a:r>
            <a:r>
              <a:rPr lang="en-US" altLang="ko-KR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</a:t>
            </a:r>
            <a:r>
              <a:rPr lang="en-US" altLang="ko-KR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항만</a:t>
            </a:r>
            <a:r>
              <a:rPr lang="en-US" altLang="ko-KR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선박</a:t>
            </a:r>
            <a:r>
              <a:rPr lang="en-US" altLang="ko-KR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컨테이너</a:t>
            </a:r>
            <a:r>
              <a:rPr lang="en-US" altLang="ko-KR" sz="2400" kern="0" spc="-15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en-US" altLang="ko-KR" sz="3600" kern="0" spc="-150" dirty="0">
              <a:solidFill>
                <a:srgbClr val="639AC3"/>
              </a:solidFill>
              <a:ea typeface="나눔고딕 ExtraBold"/>
              <a:cs typeface="Calibri"/>
            </a:endParaRPr>
          </a:p>
        </p:txBody>
      </p:sp>
      <p:pic>
        <p:nvPicPr>
          <p:cNvPr id="14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79C4E511-4FA4-4FF5-9E87-3BFC9E67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342" y="204010"/>
            <a:ext cx="1063064" cy="10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C7EA2F-19F4-4501-911C-D284BA66CEC2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82E559-46FC-4FE9-B09F-404B4998491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539D72-1D64-44E2-BBF5-C47024A5D1B8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5D60A500-5FEC-4731-BE6D-45EB32E79F69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시장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기술 동향 분석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2FAE1A-45A0-49A4-B75F-4BDAF87E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7C253984-5834-49AB-9C9F-9F47EA491FF2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44C71A73-65C8-44B2-AADB-76C23506D5F0}"/>
              </a:ext>
            </a:extLst>
          </p:cNvPr>
          <p:cNvGrpSpPr/>
          <p:nvPr/>
        </p:nvGrpSpPr>
        <p:grpSpPr>
          <a:xfrm>
            <a:off x="678151" y="2268151"/>
            <a:ext cx="13415006" cy="598819"/>
            <a:chOff x="904202" y="1136869"/>
            <a:chExt cx="17886674" cy="798425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B7AB401-6CCF-45F7-AB50-0F9D20061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6443F4D5-8073-49E0-8657-56514A058FA7}"/>
              </a:ext>
            </a:extLst>
          </p:cNvPr>
          <p:cNvGrpSpPr/>
          <p:nvPr/>
        </p:nvGrpSpPr>
        <p:grpSpPr>
          <a:xfrm>
            <a:off x="678151" y="2268151"/>
            <a:ext cx="2670839" cy="598819"/>
            <a:chOff x="904202" y="1136869"/>
            <a:chExt cx="3576950" cy="79842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26F61FBB-5FA3-4164-9BE7-8FD7A11D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576950" cy="798425"/>
            </a:xfrm>
            <a:prstGeom prst="rect">
              <a:avLst/>
            </a:prstGeom>
          </p:spPr>
        </p:pic>
      </p:grpSp>
      <p:sp>
        <p:nvSpPr>
          <p:cNvPr id="15" name="Object 9">
            <a:extLst>
              <a:ext uri="{FF2B5EF4-FFF2-40B4-BE49-F238E27FC236}">
                <a16:creationId xmlns:a16="http://schemas.microsoft.com/office/drawing/2014/main" id="{46776453-F143-4A1B-A595-9F380963F52C}"/>
              </a:ext>
            </a:extLst>
          </p:cNvPr>
          <p:cNvSpPr txBox="1"/>
          <p:nvPr/>
        </p:nvSpPr>
        <p:spPr>
          <a:xfrm>
            <a:off x="914401" y="2359511"/>
            <a:ext cx="2118359" cy="43917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설치 현황</a:t>
            </a:r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D81E4D8-AC2D-4BD4-A0A2-D096E3D9414F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5" t="38015" r="50920" b="21606"/>
          <a:stretch/>
        </p:blipFill>
        <p:spPr bwMode="auto">
          <a:xfrm>
            <a:off x="1068189" y="6459789"/>
            <a:ext cx="3741298" cy="30573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E2B928-9BF5-483F-BC04-BB384A940DF3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6" t="22061" r="16796" b="37758"/>
          <a:stretch/>
        </p:blipFill>
        <p:spPr bwMode="auto">
          <a:xfrm>
            <a:off x="5108085" y="3209153"/>
            <a:ext cx="3682709" cy="3084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E438EF-F4E3-425E-A586-E53E05705258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t="21863" r="51363" b="38350"/>
          <a:stretch/>
        </p:blipFill>
        <p:spPr bwMode="auto">
          <a:xfrm>
            <a:off x="1068189" y="3204392"/>
            <a:ext cx="3741298" cy="3104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6DE4F4-720E-4779-A8F5-9B0E7F30682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4" t="38013" r="16131" b="22002"/>
          <a:stretch/>
        </p:blipFill>
        <p:spPr bwMode="auto">
          <a:xfrm>
            <a:off x="5070839" y="6462384"/>
            <a:ext cx="3757200" cy="30521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D1C53AA-3C66-4D22-87F5-D23F3239CA4B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6" t="37818" r="51252" b="21213"/>
          <a:stretch/>
        </p:blipFill>
        <p:spPr bwMode="auto">
          <a:xfrm>
            <a:off x="9001668" y="3204392"/>
            <a:ext cx="3657600" cy="3072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B8DE00-1D3C-46D5-8D3C-C53C88C378C5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38431" r="16025" b="21931"/>
          <a:stretch/>
        </p:blipFill>
        <p:spPr bwMode="auto">
          <a:xfrm>
            <a:off x="8981256" y="6459788"/>
            <a:ext cx="3692820" cy="30728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Object 9">
            <a:extLst>
              <a:ext uri="{FF2B5EF4-FFF2-40B4-BE49-F238E27FC236}">
                <a16:creationId xmlns:a16="http://schemas.microsoft.com/office/drawing/2014/main" id="{F12C64AF-14DE-4EC3-B58C-E92EAE8A8015}"/>
              </a:ext>
            </a:extLst>
          </p:cNvPr>
          <p:cNvSpPr txBox="1"/>
          <p:nvPr/>
        </p:nvSpPr>
        <p:spPr>
          <a:xfrm>
            <a:off x="3459481" y="2359511"/>
            <a:ext cx="4693919" cy="50745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400" kern="0" spc="-225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울산항</a:t>
            </a:r>
            <a:r>
              <a:rPr lang="ko-KR" altLang="en-US" sz="2400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화물차 휴게소 내 휴게 공간</a:t>
            </a:r>
            <a:endParaRPr 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4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0613C3BD-BE06-4431-B2BD-97348486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49527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C7EA2F-19F4-4501-911C-D284BA66CEC2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82E559-46FC-4FE9-B09F-404B4998491B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539D72-1D64-44E2-BBF5-C47024A5D1B8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제목 12">
            <a:extLst>
              <a:ext uri="{FF2B5EF4-FFF2-40B4-BE49-F238E27FC236}">
                <a16:creationId xmlns:a16="http://schemas.microsoft.com/office/drawing/2014/main" id="{5D60A500-5FEC-4731-BE6D-45EB32E79F69}"/>
              </a:ext>
            </a:extLst>
          </p:cNvPr>
          <p:cNvSpPr txBox="1">
            <a:spLocks/>
          </p:cNvSpPr>
          <p:nvPr/>
        </p:nvSpPr>
        <p:spPr>
          <a:xfrm>
            <a:off x="485292" y="1039045"/>
            <a:ext cx="4212468" cy="444947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시장</a:t>
            </a: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/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기술 동향 분석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C2FAE1A-45A0-49A4-B75F-4BDAF87EA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막힌 원호 9">
            <a:extLst>
              <a:ext uri="{FF2B5EF4-FFF2-40B4-BE49-F238E27FC236}">
                <a16:creationId xmlns:a16="http://schemas.microsoft.com/office/drawing/2014/main" id="{7C253984-5834-49AB-9C9F-9F47EA491FF2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DE2358-6B26-4B54-B23A-92FBEF99979C}"/>
              </a:ext>
            </a:extLst>
          </p:cNvPr>
          <p:cNvGrpSpPr/>
          <p:nvPr/>
        </p:nvGrpSpPr>
        <p:grpSpPr>
          <a:xfrm>
            <a:off x="684345" y="6039491"/>
            <a:ext cx="13427366" cy="3270562"/>
            <a:chOff x="665791" y="2268151"/>
            <a:chExt cx="13427366" cy="327056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327624D-DFDD-4FEF-A09F-C8058043043B}"/>
                </a:ext>
              </a:extLst>
            </p:cNvPr>
            <p:cNvSpPr txBox="1"/>
            <p:nvPr/>
          </p:nvSpPr>
          <p:spPr>
            <a:xfrm>
              <a:off x="665791" y="3091568"/>
              <a:ext cx="12001646" cy="244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운전자들의 근로여건을 개선하고 불법주정차 문제를 해결하기 위해서 주차 공간을 증설해야 함</a:t>
              </a:r>
              <a:endParaRPr lang="en-US" altLang="ko-KR" sz="22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그러나 현재 국내 화물자동차 휴게소 및 공영주차장 구축은 중앙정부 및 지자체를 중심으로 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5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년 단위로 계획이 수립되며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화물자동차 휴게소와 공영 차고지는 국토교통부의 선정 기준에 따라 설치되는 등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공공성을 목적으로 계획을 수립하기 때문에 임의로 휴게소나 공영 차고지를 증설하기 어려움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또한 국토교통부의 화물차 휴게소 사업은 경제성 부족으로 인해 취소되는 사례가 있으며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경제성 확보를 위한 개선방안 마련이 필요함</a:t>
              </a:r>
              <a:endParaRPr lang="ko-KR" altLang="ko-KR" sz="2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1" name="그룹 1001">
              <a:extLst>
                <a:ext uri="{FF2B5EF4-FFF2-40B4-BE49-F238E27FC236}">
                  <a16:creationId xmlns:a16="http://schemas.microsoft.com/office/drawing/2014/main" id="{44C71A73-65C8-44B2-AADB-76C23506D5F0}"/>
                </a:ext>
              </a:extLst>
            </p:cNvPr>
            <p:cNvGrpSpPr/>
            <p:nvPr/>
          </p:nvGrpSpPr>
          <p:grpSpPr>
            <a:xfrm>
              <a:off x="678151" y="2268151"/>
              <a:ext cx="13415006" cy="598819"/>
              <a:chOff x="904202" y="1136869"/>
              <a:chExt cx="17886674" cy="798425"/>
            </a:xfrm>
          </p:grpSpPr>
          <p:pic>
            <p:nvPicPr>
              <p:cNvPr id="12" name="Object 2">
                <a:extLst>
                  <a:ext uri="{FF2B5EF4-FFF2-40B4-BE49-F238E27FC236}">
                    <a16:creationId xmlns:a16="http://schemas.microsoft.com/office/drawing/2014/main" id="{7B7AB401-6CCF-45F7-AB50-0F9D20061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13" name="그룹 1002">
              <a:extLst>
                <a:ext uri="{FF2B5EF4-FFF2-40B4-BE49-F238E27FC236}">
                  <a16:creationId xmlns:a16="http://schemas.microsoft.com/office/drawing/2014/main" id="{6443F4D5-8073-49E0-8657-56514A058FA7}"/>
                </a:ext>
              </a:extLst>
            </p:cNvPr>
            <p:cNvGrpSpPr/>
            <p:nvPr/>
          </p:nvGrpSpPr>
          <p:grpSpPr>
            <a:xfrm>
              <a:off x="678152" y="2268151"/>
              <a:ext cx="4407195" cy="598819"/>
              <a:chOff x="904202" y="1136869"/>
              <a:chExt cx="3576950" cy="798425"/>
            </a:xfrm>
          </p:grpSpPr>
          <p:pic>
            <p:nvPicPr>
              <p:cNvPr id="14" name="Object 5">
                <a:extLst>
                  <a:ext uri="{FF2B5EF4-FFF2-40B4-BE49-F238E27FC236}">
                    <a16:creationId xmlns:a16="http://schemas.microsoft.com/office/drawing/2014/main" id="{26F61FBB-5FA3-4164-9BE7-8FD7A11D1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4202" y="1136869"/>
                <a:ext cx="3576950" cy="798425"/>
              </a:xfrm>
              <a:prstGeom prst="rect">
                <a:avLst/>
              </a:prstGeom>
            </p:spPr>
          </p:pic>
        </p:grp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46776453-F143-4A1B-A595-9F380963F52C}"/>
                </a:ext>
              </a:extLst>
            </p:cNvPr>
            <p:cNvSpPr txBox="1"/>
            <p:nvPr/>
          </p:nvSpPr>
          <p:spPr>
            <a:xfrm>
              <a:off x="914400" y="2359512"/>
              <a:ext cx="4170947" cy="366649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2400" kern="0" spc="-225" dirty="0">
                  <a:solidFill>
                    <a:srgbClr val="FBFCF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화물차 주차장의 개선 필요성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A06F09-EF7B-4DEA-8881-CB44B7E1DF11}"/>
              </a:ext>
            </a:extLst>
          </p:cNvPr>
          <p:cNvGrpSpPr/>
          <p:nvPr/>
        </p:nvGrpSpPr>
        <p:grpSpPr>
          <a:xfrm>
            <a:off x="690511" y="2294535"/>
            <a:ext cx="13427366" cy="3311381"/>
            <a:chOff x="665791" y="6711805"/>
            <a:chExt cx="13427366" cy="3311381"/>
          </a:xfrm>
        </p:grpSpPr>
        <p:grpSp>
          <p:nvGrpSpPr>
            <p:cNvPr id="21" name="그룹 1001">
              <a:extLst>
                <a:ext uri="{FF2B5EF4-FFF2-40B4-BE49-F238E27FC236}">
                  <a16:creationId xmlns:a16="http://schemas.microsoft.com/office/drawing/2014/main" id="{EC172B2F-AA59-4E1D-922E-BD2B5326D99A}"/>
                </a:ext>
              </a:extLst>
            </p:cNvPr>
            <p:cNvGrpSpPr/>
            <p:nvPr/>
          </p:nvGrpSpPr>
          <p:grpSpPr>
            <a:xfrm>
              <a:off x="678151" y="6711805"/>
              <a:ext cx="13415006" cy="598819"/>
              <a:chOff x="904202" y="1136869"/>
              <a:chExt cx="17886674" cy="798425"/>
            </a:xfrm>
          </p:grpSpPr>
          <p:pic>
            <p:nvPicPr>
              <p:cNvPr id="22" name="Object 2">
                <a:extLst>
                  <a:ext uri="{FF2B5EF4-FFF2-40B4-BE49-F238E27FC236}">
                    <a16:creationId xmlns:a16="http://schemas.microsoft.com/office/drawing/2014/main" id="{BDECC3A0-BF18-4ED5-B12C-1AA1822662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23" name="그룹 1002">
              <a:extLst>
                <a:ext uri="{FF2B5EF4-FFF2-40B4-BE49-F238E27FC236}">
                  <a16:creationId xmlns:a16="http://schemas.microsoft.com/office/drawing/2014/main" id="{466E69F4-6CF2-40B1-9CF1-CBD10FB42A76}"/>
                </a:ext>
              </a:extLst>
            </p:cNvPr>
            <p:cNvGrpSpPr/>
            <p:nvPr/>
          </p:nvGrpSpPr>
          <p:grpSpPr>
            <a:xfrm>
              <a:off x="678151" y="6711805"/>
              <a:ext cx="4407196" cy="593637"/>
              <a:chOff x="904202" y="1136869"/>
              <a:chExt cx="3576950" cy="798425"/>
            </a:xfrm>
          </p:grpSpPr>
          <p:pic>
            <p:nvPicPr>
              <p:cNvPr id="26" name="Object 5">
                <a:extLst>
                  <a:ext uri="{FF2B5EF4-FFF2-40B4-BE49-F238E27FC236}">
                    <a16:creationId xmlns:a16="http://schemas.microsoft.com/office/drawing/2014/main" id="{BA9A6335-B059-47E1-8C39-340CE9F75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04202" y="1136869"/>
                <a:ext cx="3576950" cy="798425"/>
              </a:xfrm>
              <a:prstGeom prst="rect">
                <a:avLst/>
              </a:prstGeom>
            </p:spPr>
          </p:pic>
        </p:grp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31513CAF-8587-4851-9A97-8E9A55365846}"/>
                </a:ext>
              </a:extLst>
            </p:cNvPr>
            <p:cNvSpPr txBox="1"/>
            <p:nvPr/>
          </p:nvSpPr>
          <p:spPr>
            <a:xfrm>
              <a:off x="914400" y="6803165"/>
              <a:ext cx="3999383" cy="502277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2400" kern="0" spc="-225" dirty="0">
                  <a:solidFill>
                    <a:srgbClr val="FBFCFC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기존 화물차 주차장에 대한 인식</a:t>
              </a:r>
              <a:endParaRPr 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5748636-D138-43D2-8C6A-6227128E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63282" y="9571993"/>
              <a:ext cx="1505843" cy="37188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5A77BBD-9768-4040-BE13-81926B9453A2}"/>
                </a:ext>
              </a:extLst>
            </p:cNvPr>
            <p:cNvSpPr txBox="1"/>
            <p:nvPr/>
          </p:nvSpPr>
          <p:spPr>
            <a:xfrm>
              <a:off x="665791" y="7503137"/>
              <a:ext cx="12741464" cy="252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선박에서 컨테이너 하역 시 효율적인 시간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·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공간 관리를 위해 화물차 주차 공간은 매우 중요함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그러나 현재 컨테이너 터미널은 사전 예약 방식에 따라 선착순으로 업무처리를 하기 때문에 컨테이너 상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·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하역 시 화물차 운전자들의 물류 대기시간이 예상보다 지연될 가능성이 있음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 </a:t>
              </a:r>
            </a:p>
            <a:p>
              <a:pPr marL="342900" lvl="0" indent="-342900" algn="just" latinLnBrk="1">
                <a:lnSpc>
                  <a:spcPct val="107000"/>
                </a:lnSpc>
                <a:spcAft>
                  <a:spcPts val="800"/>
                </a:spcAft>
                <a:buFont typeface="맑은 고딕" panose="020B0503020000020004" pitchFamily="50" charset="-127"/>
                <a:buChar char="-"/>
              </a:pP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또한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항만 주변 화물차 주차장 시설이 부족하고 시스템이 체계화 되어있지 않아 화물차의 불법주정차 문제가 생기고 있고</a:t>
              </a:r>
              <a:r>
                <a:rPr lang="en-US" altLang="ko-KR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, </a:t>
              </a:r>
              <a:r>
                <a:rPr lang="ko-KR" altLang="en-US" sz="22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이로 인해 항만 주변 주민들은 화물차와 주차장에 대해 부정적인 인식을 가지고 있음</a:t>
              </a:r>
              <a:endParaRPr lang="ko-KR" altLang="ko-KR" sz="21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2000" kern="100" dirty="0"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Times New Roman" panose="02020603050405020304" pitchFamily="18" charset="0"/>
                </a:rPr>
                <a:t> </a:t>
              </a:r>
              <a:endParaRPr lang="ko-KR" altLang="ko-KR" sz="2000" kern="100" dirty="0"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25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377606BA-3B60-468B-AA79-FB7AD80E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4D909C-D7A7-4BCD-8208-E165547809F4}"/>
              </a:ext>
            </a:extLst>
          </p:cNvPr>
          <p:cNvSpPr/>
          <p:nvPr/>
        </p:nvSpPr>
        <p:spPr>
          <a:xfrm>
            <a:off x="11574049" y="5154723"/>
            <a:ext cx="1728592" cy="451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406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38572" y="520162"/>
            <a:ext cx="7489014" cy="9245714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447199" y="3771900"/>
            <a:ext cx="3092683" cy="28136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6425" kern="0" spc="-900" dirty="0">
                <a:solidFill>
                  <a:srgbClr val="639AC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여기어때 잘난체 OTF" pitchFamily="34" charset="0"/>
              </a:rPr>
              <a:t>02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80AF9672-8160-4D1D-A8DB-7EBE57B3C21D}"/>
              </a:ext>
            </a:extLst>
          </p:cNvPr>
          <p:cNvSpPr txBox="1"/>
          <p:nvPr/>
        </p:nvSpPr>
        <p:spPr>
          <a:xfrm>
            <a:off x="6040030" y="4251780"/>
            <a:ext cx="9980258" cy="75172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8700" kern="0" spc="7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14401" y="2914075"/>
            <a:ext cx="3397418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주제선정배경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AF97BB4-B26A-4B2F-ACC1-29FC2024620B}"/>
              </a:ext>
            </a:extLst>
          </p:cNvPr>
          <p:cNvGrpSpPr/>
          <p:nvPr/>
        </p:nvGrpSpPr>
        <p:grpSpPr>
          <a:xfrm>
            <a:off x="391599" y="1811160"/>
            <a:ext cx="14131636" cy="598819"/>
            <a:chOff x="904202" y="1136869"/>
            <a:chExt cx="17886674" cy="798425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97336A23-369C-4723-9D23-3A54ED7C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id="{59FB5AD6-E88E-4841-86BB-448680865F51}"/>
              </a:ext>
            </a:extLst>
          </p:cNvPr>
          <p:cNvSpPr txBox="1"/>
          <p:nvPr/>
        </p:nvSpPr>
        <p:spPr>
          <a:xfrm>
            <a:off x="161714" y="1902520"/>
            <a:ext cx="4808969" cy="5428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정의서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79CF9-DF4C-442D-854F-35902107C9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EFE440-3767-4AE0-935E-D8BD33E80DB9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AFE6F4-5993-4971-9A64-A2EF7E092929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1A12A87A-52E6-4381-AC6E-1C6A607D3BCC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요구사항 정의서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31564D64-6934-443C-9B0B-4F1BD1F3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막힌 원호 23">
            <a:extLst>
              <a:ext uri="{FF2B5EF4-FFF2-40B4-BE49-F238E27FC236}">
                <a16:creationId xmlns:a16="http://schemas.microsoft.com/office/drawing/2014/main" id="{30AF4755-11D6-4CA4-8C50-FC85A91E15BC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AD48EF2-ECAE-47EB-AAC3-76A504CD6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62832"/>
              </p:ext>
            </p:extLst>
          </p:nvPr>
        </p:nvGraphicFramePr>
        <p:xfrm>
          <a:off x="1133752" y="2977871"/>
          <a:ext cx="11448495" cy="6497336"/>
        </p:xfrm>
        <a:graphic>
          <a:graphicData uri="http://schemas.openxmlformats.org/drawingml/2006/table">
            <a:tbl>
              <a:tblPr/>
              <a:tblGrid>
                <a:gridCol w="1205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49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80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주차선 인식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전처리과정을 거친 이미지를 윤곽선 검출 알고리즘을 통해 주차장 모형의 주차선을 검출한다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71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차량 </a:t>
                      </a: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주차여부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판단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답러닝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기반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object Detection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모델인 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YOLO </a:t>
                      </a:r>
                      <a:r>
                        <a:rPr lang="ko-KR" altLang="en-US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알고리즘을 통해 차량의 유무를 검출함으로서 주차여부를 판단한다</a:t>
                      </a:r>
                      <a:r>
                        <a:rPr lang="en-US" altLang="ko-KR" sz="200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200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99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저장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판단한 주차장의 현황을 </a:t>
                      </a: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JSON 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형식의 데이터로 받아서 </a:t>
                      </a:r>
                      <a:endParaRPr lang="en-US" altLang="ko-KR" sz="2000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데이터베이스에 저장한다</a:t>
                      </a: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84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http 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통신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http 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통신으로 데이터베이스에 저장된 자료를 차량을 인식하는 </a:t>
                      </a:r>
                      <a:endParaRPr lang="en-US" altLang="ko-KR" sz="2000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웹클라이언트의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요청으로 </a:t>
                      </a:r>
                      <a:r>
                        <a:rPr lang="ko-KR" altLang="en-US" sz="2000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갱신시키거나</a:t>
                      </a: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정보를 요청하는 </a:t>
                      </a:r>
                      <a:endParaRPr lang="en-US" altLang="ko-KR" sz="2000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user</a:t>
                      </a:r>
                      <a:r>
                        <a:rPr lang="ko-KR" altLang="en-US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클라이언트에게 보내준다</a:t>
                      </a:r>
                      <a:r>
                        <a:rPr lang="en-US" altLang="ko-KR" sz="2000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2000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F1CF8E5E-EE3A-49FC-9EC1-8E4CBCED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4295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14401" y="2914075"/>
            <a:ext cx="3397418" cy="4231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kern="0" spc="-225" dirty="0">
                <a:solidFill>
                  <a:srgbClr val="FBFC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주제선정배경</a:t>
            </a:r>
            <a:endParaRPr lang="en-US" sz="13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0AF97BB4-B26A-4B2F-ACC1-29FC2024620B}"/>
              </a:ext>
            </a:extLst>
          </p:cNvPr>
          <p:cNvGrpSpPr/>
          <p:nvPr/>
        </p:nvGrpSpPr>
        <p:grpSpPr>
          <a:xfrm>
            <a:off x="391599" y="1811160"/>
            <a:ext cx="14131636" cy="598819"/>
            <a:chOff x="904202" y="1136869"/>
            <a:chExt cx="17886674" cy="798425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97336A23-369C-4723-9D23-3A54ED7C0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id="{59FB5AD6-E88E-4841-86BB-448680865F51}"/>
              </a:ext>
            </a:extLst>
          </p:cNvPr>
          <p:cNvSpPr txBox="1"/>
          <p:nvPr/>
        </p:nvSpPr>
        <p:spPr>
          <a:xfrm>
            <a:off x="161714" y="1902520"/>
            <a:ext cx="4808969" cy="54286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02.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분석</a:t>
            </a:r>
            <a:r>
              <a:rPr lang="en-US" altLang="ko-KR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75" b="1" kern="0" spc="-22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정의서</a:t>
            </a:r>
            <a:endParaRPr lang="en-US" sz="135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79CF9-DF4C-442D-854F-35902107C971}"/>
              </a:ext>
            </a:extLst>
          </p:cNvPr>
          <p:cNvSpPr/>
          <p:nvPr/>
        </p:nvSpPr>
        <p:spPr>
          <a:xfrm>
            <a:off x="161256" y="0"/>
            <a:ext cx="4644516" cy="1687116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ea typeface="맑은 고딕" panose="020B0503020000020004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EFE440-3767-4AE0-935E-D8BD33E80DB9}"/>
              </a:ext>
            </a:extLst>
          </p:cNvPr>
          <p:cNvCxnSpPr/>
          <p:nvPr/>
        </p:nvCxnSpPr>
        <p:spPr>
          <a:xfrm>
            <a:off x="636534" y="811793"/>
            <a:ext cx="3887592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AFE6F4-5993-4971-9A64-A2EF7E092929}"/>
              </a:ext>
            </a:extLst>
          </p:cNvPr>
          <p:cNvCxnSpPr/>
          <p:nvPr/>
        </p:nvCxnSpPr>
        <p:spPr>
          <a:xfrm>
            <a:off x="4913784" y="823020"/>
            <a:ext cx="7992888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제목 12">
            <a:extLst>
              <a:ext uri="{FF2B5EF4-FFF2-40B4-BE49-F238E27FC236}">
                <a16:creationId xmlns:a16="http://schemas.microsoft.com/office/drawing/2014/main" id="{1A12A87A-52E6-4381-AC6E-1C6A607D3BCC}"/>
              </a:ext>
            </a:extLst>
          </p:cNvPr>
          <p:cNvSpPr txBox="1">
            <a:spLocks/>
          </p:cNvSpPr>
          <p:nvPr/>
        </p:nvSpPr>
        <p:spPr>
          <a:xfrm>
            <a:off x="485292" y="1039046"/>
            <a:ext cx="4428492" cy="408711"/>
          </a:xfrm>
          <a:prstGeom prst="rect">
            <a:avLst/>
          </a:prstGeom>
        </p:spPr>
        <p:txBody>
          <a:bodyPr vert="horz" lIns="137160" tIns="68580" rIns="137160" bIns="68580" rtlCol="0" anchor="t">
            <a:noAutofit/>
          </a:bodyPr>
          <a:lstStyle/>
          <a:p>
            <a:pPr defTabSz="1371600" latinLnBrk="1">
              <a:spcBef>
                <a:spcPct val="0"/>
              </a:spcBef>
              <a:defRPr/>
            </a:pPr>
            <a:r>
              <a:rPr lang="en-US" altLang="ko-KR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| </a:t>
            </a:r>
            <a:r>
              <a:rPr lang="ko-KR" altLang="en-US" sz="25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요구사항 정의서</a:t>
            </a:r>
            <a:endParaRPr lang="ko-KR" altLang="en-US" sz="2550" spc="-75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31564D64-6934-443C-9B0B-4F1BD1F3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14684" y="715007"/>
            <a:ext cx="682440" cy="23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막힌 원호 23">
            <a:extLst>
              <a:ext uri="{FF2B5EF4-FFF2-40B4-BE49-F238E27FC236}">
                <a16:creationId xmlns:a16="http://schemas.microsoft.com/office/drawing/2014/main" id="{30AF4755-11D6-4CA4-8C50-FC85A91E15BC}"/>
              </a:ext>
            </a:extLst>
          </p:cNvPr>
          <p:cNvSpPr/>
          <p:nvPr/>
        </p:nvSpPr>
        <p:spPr>
          <a:xfrm flipV="1">
            <a:off x="-866545" y="-864001"/>
            <a:ext cx="1771571" cy="1750820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ea typeface="맑은 고딕" panose="020B0503020000020004" pitchFamily="50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5A60E0E-3CEC-4ADE-AF4F-5D2EC0D96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42873"/>
              </p:ext>
            </p:extLst>
          </p:nvPr>
        </p:nvGraphicFramePr>
        <p:xfrm>
          <a:off x="1135695" y="2977869"/>
          <a:ext cx="11444610" cy="6486111"/>
        </p:xfrm>
        <a:graphic>
          <a:graphicData uri="http://schemas.openxmlformats.org/drawingml/2006/table">
            <a:tbl>
              <a:tblPr/>
              <a:tblGrid>
                <a:gridCol w="1202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6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5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03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구분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기능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380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H/W</a:t>
                      </a:r>
                      <a:endParaRPr lang="ko-KR" altLang="en-US" sz="2000" b="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차단기 열기</a:t>
                      </a:r>
                      <a:r>
                        <a:rPr lang="ko-KR" altLang="en-US" sz="2000" b="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닫기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초음파 거리 센서를 이용하여 차량의 유무를 감지하고 차단기를 </a:t>
                      </a:r>
                      <a:endParaRPr lang="en-US" altLang="ko-KR" sz="20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작동시킨다</a:t>
                      </a: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89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 여부 확인하기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적외선 거리 센서를 이용하여 차의 주차여부를 확인한다</a:t>
                      </a: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30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oled</a:t>
                      </a:r>
                      <a:r>
                        <a:rPr lang="en-US" altLang="ko-KR" sz="2000" b="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2000" b="0" kern="0" spc="0" baseline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출력을 이용하여 주차 차량의 대수를 확인하기  </a:t>
                      </a:r>
                      <a:endParaRPr lang="ko-KR" altLang="en-US" sz="20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아두이노에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sz="2000" b="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oled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를 연결하여 각 </a:t>
                      </a:r>
                      <a:r>
                        <a:rPr lang="ko-KR" altLang="en-US" sz="2000" b="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센서들로부터의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sz="20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측정값을 이용하여 주차차량의 대수를 실시간으로 확인할 수 있다</a:t>
                      </a:r>
                      <a:r>
                        <a:rPr lang="en-US" altLang="ko-KR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r>
                        <a:rPr lang="ko-KR" altLang="en-US" sz="20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Picture 2" descr="\\HANIUM-SYNOLOGY\Share\02_스마트항만물류 개방형 멘토링\2021\1. 홍보\5. 로고제작\로고 원본파일\이미지\스마트 해상물류 최종로고 (1).png">
            <a:extLst>
              <a:ext uri="{FF2B5EF4-FFF2-40B4-BE49-F238E27FC236}">
                <a16:creationId xmlns:a16="http://schemas.microsoft.com/office/drawing/2014/main" id="{9907DB35-9835-4CF2-8920-B36E1D7E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922" y="107588"/>
            <a:ext cx="645964" cy="6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666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EFED7981DEAD4A873A6A8EBB2D7816" ma:contentTypeVersion="4" ma:contentTypeDescription="새 문서를 만듭니다." ma:contentTypeScope="" ma:versionID="2afa57f674e58f96e4c1baa4743c8606">
  <xsd:schema xmlns:xsd="http://www.w3.org/2001/XMLSchema" xmlns:xs="http://www.w3.org/2001/XMLSchema" xmlns:p="http://schemas.microsoft.com/office/2006/metadata/properties" xmlns:ns3="33533dda-ccdc-44e4-94e9-18d19ecd76af" targetNamespace="http://schemas.microsoft.com/office/2006/metadata/properties" ma:root="true" ma:fieldsID="64af1792d4f131c19009116fe08b1e2e" ns3:_="">
    <xsd:import namespace="33533dda-ccdc-44e4-94e9-18d19ecd76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33dda-ccdc-44e4-94e9-18d19ecd76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DE4A8-9921-4B3F-B1CF-E23BF0B5A4C7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33533dda-ccdc-44e4-94e9-18d19ecd76af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DFB0DB-3241-4831-9DF8-519A82F0886B}">
  <ds:schemaRefs>
    <ds:schemaRef ds:uri="33533dda-ccdc-44e4-94e9-18d19ecd76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483E800-205F-4936-BDCF-0643B17506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1518</Words>
  <Application>Microsoft Office PowerPoint</Application>
  <PresentationFormat>사용자 지정</PresentationFormat>
  <Paragraphs>386</Paragraphs>
  <Slides>44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Malgun Gothic Semilight</vt:lpstr>
      <vt:lpstr>맑은 고딕</vt:lpstr>
      <vt:lpstr>Calibri</vt:lpstr>
      <vt:lpstr>Arial</vt:lpstr>
      <vt:lpstr>나눔고딕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JUNGYOON JOO</cp:lastModifiedBy>
  <cp:revision>122</cp:revision>
  <dcterms:created xsi:type="dcterms:W3CDTF">2020-11-29T11:33:39Z</dcterms:created>
  <dcterms:modified xsi:type="dcterms:W3CDTF">2021-10-18T14:10:26Z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0x0101006AEFED7981DEAD4A873A6A8EBB2D7816</vt:lpwstr>
  </property>
</Properties>
</file>